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8" r:id="rId2"/>
    <p:sldId id="256" r:id="rId3"/>
    <p:sldId id="257" r:id="rId4"/>
    <p:sldId id="259" r:id="rId5"/>
    <p:sldId id="260" r:id="rId6"/>
    <p:sldId id="261" r:id="rId7"/>
    <p:sldId id="262" r:id="rId8"/>
    <p:sldId id="263" r:id="rId9"/>
    <p:sldId id="264" r:id="rId10"/>
    <p:sldId id="273" r:id="rId11"/>
    <p:sldId id="274" r:id="rId12"/>
    <p:sldId id="275" r:id="rId13"/>
    <p:sldId id="277" r:id="rId14"/>
    <p:sldId id="276" r:id="rId15"/>
    <p:sldId id="266" r:id="rId16"/>
    <p:sldId id="267" r:id="rId17"/>
    <p:sldId id="280" r:id="rId18"/>
    <p:sldId id="268" r:id="rId19"/>
    <p:sldId id="271" r:id="rId20"/>
    <p:sldId id="272" r:id="rId21"/>
    <p:sldId id="269" r:id="rId22"/>
    <p:sldId id="279" r:id="rId23"/>
    <p:sldId id="278"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D14F81"/>
    <a:srgbClr val="C8F22E"/>
    <a:srgbClr val="5948D8"/>
    <a:srgbClr val="CC00CC"/>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9" d="100"/>
          <a:sy n="99" d="100"/>
        </p:scale>
        <p:origin x="2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83DB4E78-BC10-4B92-9C86-16977AB2ED07}"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3DB4E78-BC10-4B92-9C86-16977AB2ED07}"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3DB4E78-BC10-4B92-9C86-16977AB2ED07}"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33E0DC-F61C-4D43-8F50-3EF969FE77C5}" type="datetimeFigureOut">
              <a:rPr lang="fa-IR" smtClean="0"/>
              <a:pPr/>
              <a:t>1442/07/17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83DB4E78-BC10-4B92-9C86-16977AB2ED07}"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33E0DC-F61C-4D43-8F50-3EF969FE77C5}" type="datetimeFigureOut">
              <a:rPr lang="fa-IR" smtClean="0"/>
              <a:pPr/>
              <a:t>1442/07/17</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DB4E78-BC10-4B92-9C86-16977AB2ED07}"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28.jpeg"/><Relationship Id="rId4" Type="http://schemas.openxmlformats.org/officeDocument/2006/relationships/image" Target="../media/image27.jpeg"/></Relationships>
</file>

<file path=ppt/slides/_rels/slide16.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1.jpeg"/><Relationship Id="rId1" Type="http://schemas.openxmlformats.org/officeDocument/2006/relationships/slideLayout" Target="../slideLayouts/slideLayout2.xml"/><Relationship Id="rId5" Type="http://schemas.openxmlformats.org/officeDocument/2006/relationships/image" Target="../media/image33.jpeg"/><Relationship Id="rId4" Type="http://schemas.openxmlformats.org/officeDocument/2006/relationships/image" Target="../media/image32.jpeg"/></Relationships>
</file>

<file path=ppt/slides/_rels/slide1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5" Type="http://schemas.openxmlformats.org/officeDocument/2006/relationships/image" Target="../media/image37.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8.jpeg"/><Relationship Id="rId1" Type="http://schemas.openxmlformats.org/officeDocument/2006/relationships/slideLayout" Target="../slideLayouts/slideLayout2.xml"/><Relationship Id="rId5" Type="http://schemas.openxmlformats.org/officeDocument/2006/relationships/image" Target="../media/image40.jpeg"/><Relationship Id="rId4" Type="http://schemas.openxmlformats.org/officeDocument/2006/relationships/image" Target="../media/image39.jpeg"/></Relationships>
</file>

<file path=ppt/slides/_rels/slide21.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42.jpeg"/></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 Id="rId5" Type="http://schemas.openxmlformats.org/officeDocument/2006/relationships/image" Target="../media/image3.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solidFill>
        </p:spPr>
        <p:txBody>
          <a:bodyPr/>
          <a:lstStyle/>
          <a:p>
            <a:endParaRPr lang="fa-IR" dirty="0"/>
          </a:p>
        </p:txBody>
      </p:sp>
      <p:pic>
        <p:nvPicPr>
          <p:cNvPr id="4"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324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214422"/>
            <a:ext cx="8229600" cy="4857784"/>
          </a:xfrm>
        </p:spPr>
        <p:txBody>
          <a:bodyPr>
            <a:normAutofit fontScale="85000" lnSpcReduction="20000"/>
          </a:bodyPr>
          <a:lstStyle/>
          <a:p>
            <a:pPr>
              <a:buNone/>
            </a:pPr>
            <a:r>
              <a:rPr lang="fa-IR" sz="2400" b="1" dirty="0" smtClean="0">
                <a:solidFill>
                  <a:srgbClr val="00B0F0"/>
                </a:solidFill>
                <a:cs typeface="B Mitra" pitchFamily="2" charset="-78"/>
              </a:rPr>
              <a:t>عوامل خطر ایجاد بیماری های قلبی عروقی</a:t>
            </a:r>
          </a:p>
          <a:p>
            <a:pPr>
              <a:buNone/>
            </a:pPr>
            <a:endParaRPr lang="fa-IR" sz="1000" b="1" dirty="0" smtClean="0">
              <a:solidFill>
                <a:srgbClr val="00B0F0"/>
              </a:solidFill>
              <a:cs typeface="B Mitra" pitchFamily="2" charset="-78"/>
            </a:endParaRPr>
          </a:p>
          <a:p>
            <a:pPr>
              <a:buNone/>
            </a:pPr>
            <a:endParaRPr lang="fa-IR" sz="1000" b="1" dirty="0" smtClean="0">
              <a:solidFill>
                <a:schemeClr val="accent1"/>
              </a:solidFill>
              <a:cs typeface="B Mitra" pitchFamily="2" charset="-78"/>
            </a:endParaRPr>
          </a:p>
          <a:p>
            <a:pPr>
              <a:lnSpc>
                <a:spcPct val="160000"/>
              </a:lnSpc>
              <a:buNone/>
            </a:pPr>
            <a:r>
              <a:rPr lang="fa-IR" sz="1900" b="1" dirty="0" smtClean="0">
                <a:solidFill>
                  <a:schemeClr val="accent1"/>
                </a:solidFill>
                <a:cs typeface="B Mitra" pitchFamily="2" charset="-78"/>
              </a:rPr>
              <a:t>1- </a:t>
            </a:r>
            <a:r>
              <a:rPr lang="fa-IR" sz="2000" dirty="0" smtClean="0">
                <a:solidFill>
                  <a:schemeClr val="accent1"/>
                </a:solidFill>
                <a:cs typeface="B Mitra" pitchFamily="2" charset="-78"/>
              </a:rPr>
              <a:t>استعمال دخانیات</a:t>
            </a:r>
          </a:p>
          <a:p>
            <a:pPr marL="177800" indent="0">
              <a:lnSpc>
                <a:spcPct val="160000"/>
              </a:lnSpc>
              <a:buNone/>
            </a:pPr>
            <a:r>
              <a:rPr lang="fa-IR" sz="2000" dirty="0" smtClean="0">
                <a:solidFill>
                  <a:schemeClr val="accent1"/>
                </a:solidFill>
                <a:cs typeface="B Mitra" pitchFamily="2" charset="-78"/>
              </a:rPr>
              <a:t>عوارض سیگار و قلیان یکسان است</a:t>
            </a:r>
          </a:p>
          <a:p>
            <a:pPr marL="177800" indent="0">
              <a:lnSpc>
                <a:spcPct val="160000"/>
              </a:lnSpc>
              <a:buNone/>
            </a:pPr>
            <a:r>
              <a:rPr lang="fa-IR" sz="2000" dirty="0" smtClean="0">
                <a:solidFill>
                  <a:schemeClr val="accent1"/>
                </a:solidFill>
                <a:cs typeface="B Mitra" pitchFamily="2" charset="-78"/>
              </a:rPr>
              <a:t>هر قلیان معادل 20 نخ سیگار است</a:t>
            </a:r>
          </a:p>
          <a:p>
            <a:pPr marL="177800" indent="0">
              <a:lnSpc>
                <a:spcPct val="160000"/>
              </a:lnSpc>
              <a:buNone/>
            </a:pPr>
            <a:r>
              <a:rPr lang="fa-IR" sz="2000" dirty="0" smtClean="0">
                <a:solidFill>
                  <a:schemeClr val="accent1"/>
                </a:solidFill>
                <a:cs typeface="B Mitra" pitchFamily="2" charset="-78"/>
              </a:rPr>
              <a:t>سیگار سبب بیماری های قلبی عروقی و ریوی می شود</a:t>
            </a:r>
          </a:p>
          <a:p>
            <a:pPr marL="177800" indent="0">
              <a:lnSpc>
                <a:spcPct val="160000"/>
              </a:lnSpc>
              <a:buNone/>
            </a:pPr>
            <a:r>
              <a:rPr lang="fa-IR" sz="2000" dirty="0" smtClean="0">
                <a:solidFill>
                  <a:schemeClr val="accent1"/>
                </a:solidFill>
                <a:cs typeface="B Mitra" pitchFamily="2" charset="-78"/>
              </a:rPr>
              <a:t>در افراد  </a:t>
            </a:r>
            <a:r>
              <a:rPr lang="en-US" sz="2000" dirty="0" smtClean="0">
                <a:solidFill>
                  <a:schemeClr val="accent1"/>
                </a:solidFill>
                <a:cs typeface="B Mitra" pitchFamily="2" charset="-78"/>
              </a:rPr>
              <a:t>heavy smoker</a:t>
            </a:r>
            <a:r>
              <a:rPr lang="fa-IR" sz="2000" dirty="0" smtClean="0">
                <a:solidFill>
                  <a:schemeClr val="accent1"/>
                </a:solidFill>
                <a:cs typeface="B Mitra" pitchFamily="2" charset="-78"/>
              </a:rPr>
              <a:t> که 20 نخ یا بیشتر مصرف می کنند عوارض شدیدتر است</a:t>
            </a:r>
          </a:p>
          <a:p>
            <a:pPr marL="177800" indent="0">
              <a:lnSpc>
                <a:spcPct val="160000"/>
              </a:lnSpc>
              <a:buNone/>
            </a:pPr>
            <a:r>
              <a:rPr lang="fa-IR" sz="2000" dirty="0" smtClean="0">
                <a:solidFill>
                  <a:schemeClr val="accent1"/>
                </a:solidFill>
                <a:cs typeface="B Mitra" pitchFamily="2" charset="-78"/>
              </a:rPr>
              <a:t>کاهش تعداد نخ سیگار سبب کاهش عوارض ریوی می شود ولی عوارض قلبی عروقی آن وابسته به تعداد نخ سیگار نیست</a:t>
            </a:r>
          </a:p>
          <a:p>
            <a:pPr marL="177800" indent="0">
              <a:lnSpc>
                <a:spcPct val="160000"/>
              </a:lnSpc>
              <a:buNone/>
            </a:pPr>
            <a:r>
              <a:rPr lang="fa-IR" sz="2000" dirty="0" smtClean="0">
                <a:solidFill>
                  <a:schemeClr val="accent1"/>
                </a:solidFill>
                <a:cs typeface="B Mitra" pitchFamily="2" charset="-78"/>
              </a:rPr>
              <a:t>5-15 سال بعد از ترک سیگار،از نظر احتمال بیماری قلبی عروقی مانند فردی است که اصلا سیگار نکشیده است ولی احتمال ابتلا به سرطان تا آخر عمر وجود دارد</a:t>
            </a:r>
          </a:p>
          <a:p>
            <a:pPr marL="177800" indent="0">
              <a:lnSpc>
                <a:spcPct val="160000"/>
              </a:lnSpc>
              <a:buNone/>
            </a:pPr>
            <a:r>
              <a:rPr lang="fa-IR" sz="2000" dirty="0" smtClean="0">
                <a:solidFill>
                  <a:schemeClr val="accent1"/>
                </a:solidFill>
                <a:cs typeface="B Mitra" pitchFamily="2" charset="-78"/>
              </a:rPr>
              <a:t>اختلال ریتم قلب، انقباض عروق، افزایش ضربان، کیسه ای شدن آئورت، اختلال عروق کرونر و ...</a:t>
            </a:r>
          </a:p>
          <a:p>
            <a:pPr marL="177800" indent="0">
              <a:lnSpc>
                <a:spcPct val="160000"/>
              </a:lnSpc>
              <a:buNone/>
            </a:pPr>
            <a:r>
              <a:rPr lang="fa-IR" sz="2000" dirty="0" smtClean="0">
                <a:solidFill>
                  <a:schemeClr val="accent1"/>
                </a:solidFill>
                <a:cs typeface="B Mitra" pitchFamily="2" charset="-78"/>
              </a:rPr>
              <a:t>در مواردی افراد در بار اول مصرف دچار سکته قلبی می شوند.</a:t>
            </a:r>
          </a:p>
          <a:p>
            <a:pPr>
              <a:buNone/>
            </a:pPr>
            <a:endParaRPr lang="en-US" dirty="0"/>
          </a:p>
        </p:txBody>
      </p:sp>
      <p:pic>
        <p:nvPicPr>
          <p:cNvPr id="4" name="Picture 3" descr="Untitled.png"/>
          <p:cNvPicPr>
            <a:picLocks noChangeAspect="1"/>
          </p:cNvPicPr>
          <p:nvPr/>
        </p:nvPicPr>
        <p:blipFill>
          <a:blip r:embed="rId2" cstate="print"/>
          <a:stretch>
            <a:fillRect/>
          </a:stretch>
        </p:blipFill>
        <p:spPr>
          <a:xfrm>
            <a:off x="2857488" y="1000108"/>
            <a:ext cx="1114581" cy="15527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pic>
        <p:nvPicPr>
          <p:cNvPr id="8" name="Picture 7" descr="thHX8U28YV.jpg"/>
          <p:cNvPicPr>
            <a:picLocks noChangeAspect="1"/>
          </p:cNvPicPr>
          <p:nvPr/>
        </p:nvPicPr>
        <p:blipFill>
          <a:blip r:embed="rId4" cstate="print"/>
          <a:stretch>
            <a:fillRect/>
          </a:stretch>
        </p:blipFill>
        <p:spPr>
          <a:xfrm>
            <a:off x="785786" y="2071678"/>
            <a:ext cx="1714512" cy="1131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868" y="1000108"/>
            <a:ext cx="5300642" cy="1928826"/>
          </a:xfrm>
        </p:spPr>
        <p:txBody>
          <a:bodyPr>
            <a:normAutofit lnSpcReduction="10000"/>
          </a:bodyPr>
          <a:lstStyle/>
          <a:p>
            <a:pPr marL="273050" indent="-273050" algn="just">
              <a:lnSpc>
                <a:spcPct val="150000"/>
              </a:lnSpc>
              <a:buNone/>
            </a:pPr>
            <a:r>
              <a:rPr lang="fa-IR" sz="2400" b="1" dirty="0" smtClean="0">
                <a:solidFill>
                  <a:schemeClr val="accent1"/>
                </a:solidFill>
                <a:cs typeface="B Mitra" pitchFamily="2" charset="-78"/>
              </a:rPr>
              <a:t> </a:t>
            </a:r>
            <a:r>
              <a:rPr lang="fa-IR" sz="2000" b="1" dirty="0" smtClean="0">
                <a:solidFill>
                  <a:schemeClr val="accent1"/>
                </a:solidFill>
                <a:cs typeface="B Mitra" pitchFamily="2" charset="-78"/>
              </a:rPr>
              <a:t>2- فشار خون بالای </a:t>
            </a:r>
            <a:r>
              <a:rPr lang="en-US" sz="2000" b="1" dirty="0" smtClean="0">
                <a:solidFill>
                  <a:schemeClr val="accent1"/>
                </a:solidFill>
                <a:latin typeface="+mj-lt"/>
                <a:cs typeface="B Mitra" pitchFamily="2" charset="-78"/>
              </a:rPr>
              <a:t>130/80 mmHg</a:t>
            </a:r>
            <a:r>
              <a:rPr lang="fa-IR" sz="2000" b="1" dirty="0" smtClean="0">
                <a:solidFill>
                  <a:schemeClr val="accent1"/>
                </a:solidFill>
                <a:cs typeface="B Mitra" pitchFamily="2" charset="-78"/>
              </a:rPr>
              <a:t>  : </a:t>
            </a:r>
            <a:r>
              <a:rPr lang="fa-IR" sz="2000" dirty="0" smtClean="0">
                <a:solidFill>
                  <a:schemeClr val="accent1"/>
                </a:solidFill>
                <a:cs typeface="B Mitra" pitchFamily="2" charset="-78"/>
              </a:rPr>
              <a:t>مهمترین عامل مرگ قابل پیشگیری است. افرادی که فشار خون و ضربان قلب پایین تر دارند طول عمرشان بیشتر است. کنترل فشار خون از عوارض آن جلوگیری می کند.</a:t>
            </a:r>
          </a:p>
          <a:p>
            <a:endParaRPr lang="fa-IR" sz="2000" b="1" dirty="0" smtClean="0">
              <a:solidFill>
                <a:schemeClr val="accent1"/>
              </a:solidFill>
              <a:cs typeface="B Mitra" pitchFamily="2" charset="-78"/>
            </a:endParaRPr>
          </a:p>
        </p:txBody>
      </p:sp>
      <p:pic>
        <p:nvPicPr>
          <p:cNvPr id="5" name="Picture 4" descr="thDMTFM7YU.jpg"/>
          <p:cNvPicPr>
            <a:picLocks noChangeAspect="1"/>
          </p:cNvPicPr>
          <p:nvPr/>
        </p:nvPicPr>
        <p:blipFill>
          <a:blip r:embed="rId2" cstate="print"/>
          <a:stretch>
            <a:fillRect/>
          </a:stretch>
        </p:blipFill>
        <p:spPr>
          <a:xfrm>
            <a:off x="785786" y="1285860"/>
            <a:ext cx="2143140" cy="14263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pic>
        <p:nvPicPr>
          <p:cNvPr id="8" name="Picture 7" descr="images (16).jpg"/>
          <p:cNvPicPr>
            <a:picLocks noChangeAspect="1"/>
          </p:cNvPicPr>
          <p:nvPr/>
        </p:nvPicPr>
        <p:blipFill>
          <a:blip r:embed="rId4" cstate="print"/>
          <a:stretch>
            <a:fillRect/>
          </a:stretch>
        </p:blipFill>
        <p:spPr>
          <a:xfrm>
            <a:off x="6143636" y="4000504"/>
            <a:ext cx="2444261"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Content Placeholder 2"/>
          <p:cNvSpPr txBox="1">
            <a:spLocks/>
          </p:cNvSpPr>
          <p:nvPr/>
        </p:nvSpPr>
        <p:spPr>
          <a:xfrm>
            <a:off x="428596" y="3143248"/>
            <a:ext cx="5300610" cy="3000396"/>
          </a:xfrm>
          <a:prstGeom prst="rect">
            <a:avLst/>
          </a:prstGeom>
        </p:spPr>
        <p:txBody>
          <a:bodyPr vert="horz">
            <a:normAutofit/>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fa-IR" sz="2000" b="1"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273050" marR="0" lvl="0" indent="-177800" algn="r" defTabSz="914400" rtl="1" eaLnBrk="1" fontAlgn="auto" latinLnBrk="0" hangingPunct="1">
              <a:lnSpc>
                <a:spcPct val="150000"/>
              </a:lnSpc>
              <a:spcBef>
                <a:spcPct val="20000"/>
              </a:spcBef>
              <a:spcAft>
                <a:spcPts val="0"/>
              </a:spcAft>
              <a:buClr>
                <a:schemeClr val="accent3"/>
              </a:buClr>
              <a:buSzPct val="95000"/>
              <a:tabLst/>
              <a:defRPr/>
            </a:pPr>
            <a:r>
              <a:rPr kumimoji="0" lang="fa-IR" sz="2000" b="1" i="0" u="none" strike="noStrike" kern="1200" cap="none" spc="0" normalizeH="0" baseline="0" noProof="0" dirty="0" smtClean="0">
                <a:ln>
                  <a:noFill/>
                </a:ln>
                <a:solidFill>
                  <a:schemeClr val="accent1"/>
                </a:solidFill>
                <a:effectLst/>
                <a:uLnTx/>
                <a:uFillTx/>
                <a:latin typeface="+mn-lt"/>
                <a:ea typeface="+mn-ea"/>
                <a:cs typeface="B Mitra" pitchFamily="2" charset="-78"/>
              </a:rPr>
              <a:t>3- قند خون بالا : </a:t>
            </a:r>
            <a:r>
              <a:rPr kumimoji="0" lang="fa-IR" sz="2000" b="0" i="0" u="none" strike="noStrike" kern="1200" cap="none" spc="0" normalizeH="0" baseline="0" noProof="0" dirty="0" smtClean="0">
                <a:ln>
                  <a:noFill/>
                </a:ln>
                <a:solidFill>
                  <a:schemeClr val="accent1"/>
                </a:solidFill>
                <a:effectLst/>
                <a:uLnTx/>
                <a:uFillTx/>
                <a:latin typeface="+mn-lt"/>
                <a:ea typeface="+mn-ea"/>
                <a:cs typeface="B Mitra" pitchFamily="2" charset="-78"/>
              </a:rPr>
              <a:t>دیابت یکی از مهمترین عوامل ایجاد بیماری های قلبی عروقی است.در صورت ابتلا حتی با درمان هم نمی توان مانع بیماری قلبی ناشی از دیابت شد. </a:t>
            </a:r>
          </a:p>
          <a:p>
            <a:pPr marL="273050" marR="0" lvl="0" indent="-41275"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2000" b="0" i="0" u="none" strike="noStrike" kern="1200" cap="none" spc="0" normalizeH="0" baseline="0" noProof="0" dirty="0" smtClean="0">
                <a:ln>
                  <a:noFill/>
                </a:ln>
                <a:solidFill>
                  <a:schemeClr val="accent1"/>
                </a:solidFill>
                <a:effectLst/>
                <a:uLnTx/>
                <a:uFillTx/>
                <a:latin typeface="+mn-lt"/>
                <a:ea typeface="+mn-ea"/>
                <a:cs typeface="B Mitra" pitchFamily="2" charset="-78"/>
              </a:rPr>
              <a:t>اگر روزی بعد از2030 دیابت با ژن تراپی درمان شود بیمارستان ها بیش از 70% از بیمار خالی می شود.</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28" y="1071546"/>
            <a:ext cx="7300906" cy="4389120"/>
          </a:xfrm>
        </p:spPr>
        <p:txBody>
          <a:bodyPr>
            <a:normAutofit lnSpcReduction="10000"/>
          </a:bodyPr>
          <a:lstStyle/>
          <a:p>
            <a:pPr algn="just">
              <a:lnSpc>
                <a:spcPct val="160000"/>
              </a:lnSpc>
              <a:buNone/>
            </a:pPr>
            <a:r>
              <a:rPr lang="fa-IR" sz="2000" b="1" dirty="0" smtClean="0">
                <a:solidFill>
                  <a:schemeClr val="accent1"/>
                </a:solidFill>
                <a:cs typeface="B Mitra" pitchFamily="2" charset="-78"/>
              </a:rPr>
              <a:t> 3- </a:t>
            </a:r>
            <a:r>
              <a:rPr lang="fa-IR" sz="2000" b="1" dirty="0" smtClean="0">
                <a:solidFill>
                  <a:schemeClr val="accent1"/>
                </a:solidFill>
                <a:cs typeface="B Mitra"/>
              </a:rPr>
              <a:t>چربی خون بالا :  </a:t>
            </a:r>
            <a:r>
              <a:rPr lang="en-US" sz="1800" dirty="0" smtClean="0">
                <a:solidFill>
                  <a:schemeClr val="accent1"/>
                </a:solidFill>
                <a:cs typeface="B Mitra"/>
              </a:rPr>
              <a:t>LDL</a:t>
            </a:r>
            <a:r>
              <a:rPr lang="fa-IR" sz="1800" dirty="0" smtClean="0">
                <a:solidFill>
                  <a:schemeClr val="accent1"/>
                </a:solidFill>
                <a:cs typeface="B Mitra"/>
              </a:rPr>
              <a:t> </a:t>
            </a:r>
            <a:r>
              <a:rPr lang="fa-IR" sz="2000" dirty="0" smtClean="0">
                <a:solidFill>
                  <a:schemeClr val="accent1"/>
                </a:solidFill>
                <a:cs typeface="B Mitra"/>
              </a:rPr>
              <a:t>بالا و </a:t>
            </a:r>
            <a:r>
              <a:rPr lang="en-US" sz="1800" dirty="0" smtClean="0">
                <a:solidFill>
                  <a:schemeClr val="accent1"/>
                </a:solidFill>
                <a:cs typeface="B Mitra"/>
              </a:rPr>
              <a:t>HDL</a:t>
            </a:r>
            <a:r>
              <a:rPr lang="fa-IR" sz="1800" dirty="0" smtClean="0">
                <a:solidFill>
                  <a:schemeClr val="accent1"/>
                </a:solidFill>
                <a:cs typeface="B Mitra"/>
              </a:rPr>
              <a:t> </a:t>
            </a:r>
            <a:r>
              <a:rPr lang="fa-IR" sz="2000" dirty="0" smtClean="0">
                <a:solidFill>
                  <a:schemeClr val="accent1"/>
                </a:solidFill>
                <a:cs typeface="B Mitra"/>
              </a:rPr>
              <a:t>پایین از عوامل جدی ایجاد بیماری های قلبی عروقی است. بعد از 23 سالگی لازم است این دو عامل سنجیده شود. اگر میزان آن نرمال بود 3- 5  سال بعد تست مجدد انجام شود.</a:t>
            </a:r>
            <a:endParaRPr lang="fa-IR" sz="2400" dirty="0" smtClean="0">
              <a:solidFill>
                <a:schemeClr val="accent1"/>
              </a:solidFill>
              <a:cs typeface="B Mitra"/>
            </a:endParaRPr>
          </a:p>
          <a:p>
            <a:pPr algn="just">
              <a:buNone/>
            </a:pPr>
            <a:endParaRPr lang="fa-IR" sz="2400" b="1" dirty="0" smtClean="0">
              <a:solidFill>
                <a:schemeClr val="accent1"/>
              </a:solidFill>
              <a:cs typeface="B Mitra"/>
            </a:endParaRPr>
          </a:p>
          <a:p>
            <a:pPr algn="just">
              <a:lnSpc>
                <a:spcPct val="150000"/>
              </a:lnSpc>
            </a:pPr>
            <a:r>
              <a:rPr lang="fa-IR" sz="2000" b="1" dirty="0" smtClean="0">
                <a:solidFill>
                  <a:schemeClr val="accent1"/>
                </a:solidFill>
                <a:cs typeface="B Mitra"/>
              </a:rPr>
              <a:t>سندروم متابولیک : </a:t>
            </a:r>
          </a:p>
          <a:p>
            <a:pPr marL="273050" indent="68263" algn="just">
              <a:lnSpc>
                <a:spcPct val="150000"/>
              </a:lnSpc>
              <a:buNone/>
            </a:pPr>
            <a:r>
              <a:rPr lang="fa-IR" sz="2000" dirty="0" smtClean="0">
                <a:solidFill>
                  <a:schemeClr val="accent1"/>
                </a:solidFill>
                <a:cs typeface="B Mitra"/>
              </a:rPr>
              <a:t>دور شکم (در ناحیه ناف) بیشتر از </a:t>
            </a:r>
            <a:r>
              <a:rPr lang="en-US" sz="2000" dirty="0" smtClean="0">
                <a:solidFill>
                  <a:schemeClr val="accent1"/>
                </a:solidFill>
                <a:cs typeface="B Mitra"/>
              </a:rPr>
              <a:t>102 cm</a:t>
            </a:r>
            <a:r>
              <a:rPr lang="fa-IR" sz="2000" dirty="0" smtClean="0">
                <a:solidFill>
                  <a:schemeClr val="accent1"/>
                </a:solidFill>
                <a:cs typeface="B Mitra"/>
              </a:rPr>
              <a:t> در مردان و </a:t>
            </a:r>
            <a:r>
              <a:rPr lang="en-US" sz="2000" dirty="0" smtClean="0">
                <a:solidFill>
                  <a:schemeClr val="accent1"/>
                </a:solidFill>
                <a:cs typeface="B Mitra"/>
              </a:rPr>
              <a:t>88 cm</a:t>
            </a:r>
            <a:r>
              <a:rPr lang="fa-IR" sz="2000" dirty="0" smtClean="0">
                <a:solidFill>
                  <a:schemeClr val="accent1"/>
                </a:solidFill>
                <a:cs typeface="B Mitra"/>
              </a:rPr>
              <a:t> در زنان</a:t>
            </a:r>
          </a:p>
          <a:p>
            <a:pPr marL="273050" indent="68263" algn="just">
              <a:lnSpc>
                <a:spcPct val="150000"/>
              </a:lnSpc>
              <a:buNone/>
            </a:pPr>
            <a:r>
              <a:rPr lang="fa-IR" sz="2000" dirty="0" smtClean="0">
                <a:solidFill>
                  <a:schemeClr val="accent1"/>
                </a:solidFill>
                <a:cs typeface="B Mitra"/>
              </a:rPr>
              <a:t>فشارخون بالای 13/8</a:t>
            </a:r>
          </a:p>
          <a:p>
            <a:pPr marL="273050" indent="68263" algn="just">
              <a:lnSpc>
                <a:spcPct val="150000"/>
              </a:lnSpc>
              <a:buNone/>
            </a:pPr>
            <a:r>
              <a:rPr lang="fa-IR" sz="2000" dirty="0" smtClean="0">
                <a:solidFill>
                  <a:schemeClr val="accent1"/>
                </a:solidFill>
                <a:cs typeface="B Mitra"/>
              </a:rPr>
              <a:t>تری گلیسرید بالای 150</a:t>
            </a:r>
          </a:p>
          <a:p>
            <a:pPr marL="273050" indent="68263" algn="just">
              <a:lnSpc>
                <a:spcPct val="150000"/>
              </a:lnSpc>
              <a:buNone/>
            </a:pPr>
            <a:r>
              <a:rPr lang="en-US" sz="2000" dirty="0" smtClean="0">
                <a:solidFill>
                  <a:schemeClr val="accent1"/>
                </a:solidFill>
                <a:cs typeface="B Mitra"/>
              </a:rPr>
              <a:t>HDL</a:t>
            </a:r>
            <a:r>
              <a:rPr lang="fa-IR" sz="2000" dirty="0" smtClean="0">
                <a:solidFill>
                  <a:schemeClr val="accent1"/>
                </a:solidFill>
                <a:cs typeface="B Mitra"/>
              </a:rPr>
              <a:t> کمتر از 40 در مردان و کمتر از 50 در زنان</a:t>
            </a:r>
          </a:p>
          <a:p>
            <a:pPr marL="273050" indent="68263" algn="just">
              <a:buNone/>
            </a:pPr>
            <a:endParaRPr lang="fa-IR" sz="2400" b="1" dirty="0" smtClean="0">
              <a:solidFill>
                <a:schemeClr val="accent1"/>
              </a:solidFill>
              <a:cs typeface="B Mitra" pitchFamily="2" charset="-78"/>
            </a:endParaRPr>
          </a:p>
        </p:txBody>
      </p:sp>
      <p:pic>
        <p:nvPicPr>
          <p:cNvPr id="6" name="Picture 5" descr="2.png"/>
          <p:cNvPicPr>
            <a:picLocks noChangeAspect="1"/>
          </p:cNvPicPr>
          <p:nvPr/>
        </p:nvPicPr>
        <p:blipFill>
          <a:blip r:embed="rId2" cstate="print"/>
          <a:stretch>
            <a:fillRect/>
          </a:stretch>
        </p:blipFill>
        <p:spPr>
          <a:xfrm>
            <a:off x="1000099" y="4143380"/>
            <a:ext cx="2423791"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142984"/>
            <a:ext cx="8229600" cy="4929222"/>
          </a:xfrm>
        </p:spPr>
        <p:txBody>
          <a:bodyPr>
            <a:normAutofit lnSpcReduction="10000"/>
          </a:bodyPr>
          <a:lstStyle/>
          <a:p>
            <a:pPr lvl="1">
              <a:buNone/>
            </a:pPr>
            <a:r>
              <a:rPr lang="fa-IR" sz="3200" b="1" dirty="0" smtClean="0">
                <a:solidFill>
                  <a:srgbClr val="00B0F0"/>
                </a:solidFill>
                <a:cs typeface="B Mitra" pitchFamily="2" charset="-78"/>
              </a:rPr>
              <a:t>عوامل خطر غير قابل تغيير</a:t>
            </a:r>
          </a:p>
          <a:p>
            <a:pPr lvl="1">
              <a:buNone/>
            </a:pPr>
            <a:endParaRPr lang="fa-IR" sz="1600" b="1" dirty="0" smtClean="0">
              <a:solidFill>
                <a:srgbClr val="00B0F0"/>
              </a:solidFill>
              <a:cs typeface="B Mitra" pitchFamily="2" charset="-78"/>
            </a:endParaRPr>
          </a:p>
          <a:p>
            <a:pPr lvl="1">
              <a:lnSpc>
                <a:spcPct val="150000"/>
              </a:lnSpc>
            </a:pPr>
            <a:r>
              <a:rPr lang="fa-IR" b="1" dirty="0" smtClean="0">
                <a:solidFill>
                  <a:schemeClr val="accent1"/>
                </a:solidFill>
                <a:cs typeface="B Mitra" pitchFamily="2" charset="-78"/>
              </a:rPr>
              <a:t>افزايش سن : حدود ۸۳ درصد از كساني كه در اثر بيماريهاي عروقي قلب مي ميرند درسنين بالاي ۶۵ سال قرار دارند.</a:t>
            </a:r>
          </a:p>
          <a:p>
            <a:pPr lvl="1">
              <a:lnSpc>
                <a:spcPct val="150000"/>
              </a:lnSpc>
            </a:pPr>
            <a:r>
              <a:rPr lang="fa-IR" b="1" dirty="0" smtClean="0">
                <a:solidFill>
                  <a:schemeClr val="accent1"/>
                </a:solidFill>
                <a:cs typeface="B Mitra" pitchFamily="2" charset="-78"/>
              </a:rPr>
              <a:t>جنسيت (مرد بودن) : مردان بيش از زنان و در سنين پايين تري دچار حملات قلبي مي شوند. </a:t>
            </a:r>
          </a:p>
          <a:p>
            <a:pPr lvl="1">
              <a:lnSpc>
                <a:spcPct val="150000"/>
              </a:lnSpc>
            </a:pPr>
            <a:r>
              <a:rPr lang="fa-IR" b="1" dirty="0" smtClean="0">
                <a:solidFill>
                  <a:schemeClr val="accent1"/>
                </a:solidFill>
                <a:cs typeface="B Mitra" pitchFamily="2" charset="-78"/>
              </a:rPr>
              <a:t>توارث ( از جمله نژاد) : كودكان والدين بيمار قلبي بيش از ديگر كودكان در خطربروز بيماري قلبي عروقي قرار دارند.</a:t>
            </a:r>
            <a:r>
              <a:rPr lang="fa-IR" sz="2800" dirty="0" smtClean="0"/>
              <a:t/>
            </a:r>
            <a:br>
              <a:rPr lang="fa-IR" sz="2800" dirty="0" smtClean="0"/>
            </a:br>
            <a:r>
              <a:rPr lang="fa-IR" sz="2800" dirty="0" smtClean="0"/>
              <a: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736" y="928670"/>
            <a:ext cx="6572264" cy="1785950"/>
          </a:xfrm>
        </p:spPr>
        <p:txBody>
          <a:bodyPr>
            <a:normAutofit fontScale="25000" lnSpcReduction="20000"/>
          </a:bodyPr>
          <a:lstStyle/>
          <a:p>
            <a:pPr marL="231775" indent="0" algn="just">
              <a:lnSpc>
                <a:spcPct val="170000"/>
              </a:lnSpc>
              <a:buNone/>
            </a:pPr>
            <a:r>
              <a:rPr lang="fa-IR" sz="7200" dirty="0" smtClean="0">
                <a:solidFill>
                  <a:schemeClr val="accent1"/>
                </a:solidFill>
                <a:cs typeface="B Mitra" pitchFamily="2" charset="-78"/>
              </a:rPr>
              <a:t>افراد دارای ریسک فاکتور بیماری های قلبی عروقی باید آسپرین مصرف کنند و زمان مصرف آن صبح است چون بیشترین احتمال سکته قلبی در این زمان (6 صبح تا 12 ظهر) است.</a:t>
            </a:r>
          </a:p>
          <a:p>
            <a:pPr marL="231775" indent="0" algn="just">
              <a:lnSpc>
                <a:spcPct val="170000"/>
              </a:lnSpc>
              <a:buNone/>
            </a:pPr>
            <a:r>
              <a:rPr lang="fa-IR" sz="7200" dirty="0" smtClean="0">
                <a:solidFill>
                  <a:schemeClr val="accent1"/>
                </a:solidFill>
                <a:cs typeface="B Mitra" pitchFamily="2" charset="-78"/>
              </a:rPr>
              <a:t>در افراد فاقد عوامل خطر مصرف آسپرین لازم نیست و به دلیل اینکه آسپرین موجب اختلال عملکرد پلاکت ها می شود  اگر فردی به صورت مادرزادی دارای کیسه آنوریسم در مغز باشد موجب مرگ شود.</a:t>
            </a:r>
          </a:p>
          <a:p>
            <a:pPr marL="231775" indent="0" algn="just">
              <a:lnSpc>
                <a:spcPct val="170000"/>
              </a:lnSpc>
              <a:buNone/>
            </a:pPr>
            <a:endParaRPr lang="fa-IR" sz="2800" b="1" dirty="0" smtClean="0">
              <a:solidFill>
                <a:schemeClr val="accent1"/>
              </a:solidFill>
              <a:cs typeface="B Mitra" pitchFamily="2" charset="-78"/>
            </a:endParaRPr>
          </a:p>
          <a:p>
            <a:endParaRPr lang="en-US" dirty="0"/>
          </a:p>
        </p:txBody>
      </p:sp>
      <p:pic>
        <p:nvPicPr>
          <p:cNvPr id="4" name="Picture 3" descr="thDAFC6DW0.jpg"/>
          <p:cNvPicPr>
            <a:picLocks noChangeAspect="1"/>
          </p:cNvPicPr>
          <p:nvPr/>
        </p:nvPicPr>
        <p:blipFill>
          <a:blip r:embed="rId2" cstate="print"/>
          <a:stretch>
            <a:fillRect/>
          </a:stretch>
        </p:blipFill>
        <p:spPr>
          <a:xfrm>
            <a:off x="1428728" y="3714752"/>
            <a:ext cx="1676400" cy="167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thO46YM9V6.jpg"/>
          <p:cNvPicPr>
            <a:picLocks noChangeAspect="1"/>
          </p:cNvPicPr>
          <p:nvPr/>
        </p:nvPicPr>
        <p:blipFill>
          <a:blip r:embed="rId3" cstate="print"/>
          <a:stretch>
            <a:fillRect/>
          </a:stretch>
        </p:blipFill>
        <p:spPr>
          <a:xfrm>
            <a:off x="714348" y="1500174"/>
            <a:ext cx="1643074" cy="11949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images (5).jpg"/>
          <p:cNvPicPr>
            <a:picLocks noChangeAspect="1"/>
          </p:cNvPicPr>
          <p:nvPr/>
        </p:nvPicPr>
        <p:blipFill>
          <a:blip r:embed="rId4" cstate="print"/>
          <a:stretch>
            <a:fillRect/>
          </a:stretch>
        </p:blipFill>
        <p:spPr>
          <a:xfrm>
            <a:off x="285720" y="6146794"/>
            <a:ext cx="714380" cy="711205"/>
          </a:xfrm>
          <a:prstGeom prst="rect">
            <a:avLst/>
          </a:prstGeom>
          <a:ln>
            <a:noFill/>
          </a:ln>
          <a:effectLst>
            <a:softEdge rad="112500"/>
          </a:effectLst>
        </p:spPr>
      </p:pic>
      <p:sp>
        <p:nvSpPr>
          <p:cNvPr id="9" name="Content Placeholder 2"/>
          <p:cNvSpPr txBox="1">
            <a:spLocks/>
          </p:cNvSpPr>
          <p:nvPr/>
        </p:nvSpPr>
        <p:spPr>
          <a:xfrm>
            <a:off x="2786050" y="3071810"/>
            <a:ext cx="6072230" cy="3429024"/>
          </a:xfrm>
          <a:prstGeom prst="rect">
            <a:avLst/>
          </a:prstGeom>
        </p:spPr>
        <p:txBody>
          <a:bodyPr vert="horz">
            <a:normAutofit fontScale="25000" lnSpcReduction="20000"/>
          </a:bodyPr>
          <a:lstStyle/>
          <a:p>
            <a:pPr marL="231775" marR="0" lvl="0" indent="0" algn="just" defTabSz="914400" rtl="1" eaLnBrk="1" fontAlgn="auto" latinLnBrk="0" hangingPunct="1">
              <a:lnSpc>
                <a:spcPct val="170000"/>
              </a:lnSpc>
              <a:spcBef>
                <a:spcPct val="20000"/>
              </a:spcBef>
              <a:spcAft>
                <a:spcPts val="0"/>
              </a:spcAft>
              <a:buClr>
                <a:schemeClr val="accent3"/>
              </a:buClr>
              <a:buSzPct val="95000"/>
              <a:buFont typeface="Wingdings 2"/>
              <a:buNone/>
              <a:tabLst/>
              <a:defRPr/>
            </a:pPr>
            <a:endParaRPr kumimoji="0" lang="fa-IR" sz="2800" b="1"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231775" marR="0" lvl="0" indent="0" algn="just" defTabSz="914400" rtl="1" eaLnBrk="1" fontAlgn="auto" latinLnBrk="0" hangingPunct="1">
              <a:lnSpc>
                <a:spcPct val="170000"/>
              </a:lnSpc>
              <a:spcBef>
                <a:spcPct val="20000"/>
              </a:spcBef>
              <a:spcAft>
                <a:spcPts val="0"/>
              </a:spcAft>
              <a:buClr>
                <a:schemeClr val="accent3"/>
              </a:buClr>
              <a:buSzPct val="95000"/>
              <a:buFont typeface="Wingdings 2"/>
              <a:buChar char=""/>
              <a:tabLst/>
              <a:defRPr/>
            </a:pPr>
            <a:r>
              <a:rPr kumimoji="0" lang="fa-IR" sz="7200" b="1" i="0" u="none" strike="noStrike" kern="1200" cap="none" spc="0" normalizeH="0" baseline="0" noProof="0" dirty="0" smtClean="0">
                <a:ln>
                  <a:noFill/>
                </a:ln>
                <a:solidFill>
                  <a:schemeClr val="accent1"/>
                </a:solidFill>
                <a:effectLst/>
                <a:uLnTx/>
                <a:uFillTx/>
                <a:latin typeface="+mn-lt"/>
                <a:ea typeface="+mn-ea"/>
                <a:cs typeface="B Mitra" pitchFamily="2" charset="-78"/>
              </a:rPr>
              <a:t>علایم بیماری قلبی عروقی</a:t>
            </a:r>
          </a:p>
          <a:p>
            <a:pPr marL="231775" marR="0" lvl="0" indent="0" algn="just" defTabSz="914400" rtl="1" eaLnBrk="1" fontAlgn="auto" latinLnBrk="0" hangingPunct="1">
              <a:lnSpc>
                <a:spcPct val="170000"/>
              </a:lnSpc>
              <a:spcBef>
                <a:spcPct val="20000"/>
              </a:spcBef>
              <a:spcAft>
                <a:spcPts val="0"/>
              </a:spcAft>
              <a:buClr>
                <a:schemeClr val="accent3"/>
              </a:buClr>
              <a:buSzPct val="95000"/>
              <a:buFont typeface="Wingdings 2"/>
              <a:buChar char=""/>
              <a:tabLst/>
              <a:defRPr/>
            </a:pPr>
            <a:endParaRPr kumimoji="0" lang="fa-IR" sz="1200" b="1"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درد و احساس فشار در ناحیه فوقانی شکم یا پشت</a:t>
            </a: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درد در گردن، فک و یا گلو</a:t>
            </a: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سرگیجه</a:t>
            </a: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ضعف و خستگي زودرس</a:t>
            </a:r>
          </a:p>
          <a:p>
            <a:pPr marL="355600" algn="just">
              <a:lnSpc>
                <a:spcPct val="120000"/>
              </a:lnSpc>
              <a:spcBef>
                <a:spcPct val="20000"/>
              </a:spcBef>
              <a:buClr>
                <a:schemeClr val="accent3"/>
              </a:buClr>
              <a:buSzPct val="95000"/>
            </a:pPr>
            <a:r>
              <a:rPr lang="fa-IR" sz="7200" dirty="0" smtClean="0">
                <a:solidFill>
                  <a:schemeClr val="accent1"/>
                </a:solidFill>
                <a:cs typeface="B Mitra" pitchFamily="2" charset="-78"/>
              </a:rPr>
              <a:t>تپش قلب</a:t>
            </a: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 تنگی نفس و تعریق سرد هنگام فعالیت در صورتی که قبلا به این شکل نبوده است</a:t>
            </a:r>
          </a:p>
          <a:p>
            <a:pPr marL="355600" marR="0" lvl="0" algn="just" defTabSz="914400" rtl="1" eaLnBrk="1" fontAlgn="auto" latinLnBrk="0" hangingPunct="1">
              <a:lnSpc>
                <a:spcPct val="120000"/>
              </a:lnSpc>
              <a:spcBef>
                <a:spcPct val="20000"/>
              </a:spcBef>
              <a:spcAft>
                <a:spcPts val="0"/>
              </a:spcAft>
              <a:buClr>
                <a:schemeClr val="accent3"/>
              </a:buClr>
              <a:buSzPct val="95000"/>
              <a:buFont typeface="Wingdings 2"/>
              <a:buNone/>
              <a:tabLst/>
              <a:defRPr/>
            </a:pPr>
            <a:r>
              <a:rPr kumimoji="0" lang="fa-IR" sz="7200" i="0" u="none" strike="noStrike" kern="1200" cap="none" spc="0" normalizeH="0" baseline="0" noProof="0" dirty="0" smtClean="0">
                <a:ln>
                  <a:noFill/>
                </a:ln>
                <a:solidFill>
                  <a:schemeClr val="accent1"/>
                </a:solidFill>
                <a:effectLst/>
                <a:uLnTx/>
                <a:uFillTx/>
                <a:latin typeface="+mn-lt"/>
                <a:ea typeface="+mn-ea"/>
                <a:cs typeface="B Mitra" pitchFamily="2" charset="-78"/>
              </a:rPr>
              <a:t>دردهای هنگام استراحت هم لازم است بررسی شود.</a:t>
            </a:r>
            <a:endParaRPr kumimoji="0" lang="en-US" sz="720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84" y="1071546"/>
            <a:ext cx="6657964" cy="5357850"/>
          </a:xfrm>
        </p:spPr>
        <p:txBody>
          <a:bodyPr>
            <a:normAutofit/>
          </a:bodyPr>
          <a:lstStyle/>
          <a:p>
            <a:pPr marL="95250" lvl="8" indent="-95250" algn="just">
              <a:lnSpc>
                <a:spcPct val="150000"/>
              </a:lnSpc>
              <a:buNone/>
            </a:pPr>
            <a:r>
              <a:rPr lang="fa-IR" sz="1800" b="1" dirty="0" smtClean="0">
                <a:solidFill>
                  <a:schemeClr val="accent1">
                    <a:lumMod val="60000"/>
                    <a:lumOff val="40000"/>
                  </a:schemeClr>
                </a:solidFill>
                <a:cs typeface="B Mitra" pitchFamily="2" charset="-78"/>
              </a:rPr>
              <a:t>ر</a:t>
            </a:r>
            <a:r>
              <a:rPr lang="fa-IR" sz="2000" b="1" dirty="0" smtClean="0">
                <a:solidFill>
                  <a:schemeClr val="accent1">
                    <a:lumMod val="60000"/>
                    <a:lumOff val="40000"/>
                  </a:schemeClr>
                </a:solidFill>
                <a:cs typeface="B Mitra" pitchFamily="2" charset="-78"/>
              </a:rPr>
              <a:t>اهکارهای رسیدن به وزن مناسب</a:t>
            </a:r>
          </a:p>
          <a:p>
            <a:pPr marL="95250" lvl="8" indent="-95250" algn="just">
              <a:lnSpc>
                <a:spcPct val="150000"/>
              </a:lnSpc>
              <a:buNone/>
            </a:pPr>
            <a:endParaRPr lang="fa-IR" sz="900" b="1" dirty="0" smtClean="0">
              <a:solidFill>
                <a:schemeClr val="accent1">
                  <a:lumMod val="60000"/>
                  <a:lumOff val="40000"/>
                </a:schemeClr>
              </a:solidFill>
              <a:cs typeface="B Mitra" pitchFamily="2" charset="-78"/>
            </a:endParaRPr>
          </a:p>
          <a:p>
            <a:pPr marL="177800" lvl="8" indent="-177800" algn="just">
              <a:lnSpc>
                <a:spcPct val="150000"/>
              </a:lnSpc>
              <a:buNone/>
            </a:pPr>
            <a:r>
              <a:rPr lang="fa-IR" sz="1800" b="1" dirty="0" smtClean="0">
                <a:solidFill>
                  <a:schemeClr val="accent1"/>
                </a:solidFill>
                <a:cs typeface="B Mitra" pitchFamily="2" charset="-78"/>
              </a:rPr>
              <a:t>الف)  فعالیت بدنی : </a:t>
            </a:r>
            <a:r>
              <a:rPr lang="fa-IR" sz="1800" dirty="0" smtClean="0">
                <a:solidFill>
                  <a:schemeClr val="accent1"/>
                </a:solidFill>
                <a:cs typeface="B Mitra" pitchFamily="2" charset="-78"/>
              </a:rPr>
              <a:t>بی تحرکی به اندازه مصرف سیگار به بدن آسیب می رساند.</a:t>
            </a:r>
          </a:p>
          <a:p>
            <a:pPr marL="273050" lvl="8" indent="0" algn="just">
              <a:lnSpc>
                <a:spcPct val="150000"/>
              </a:lnSpc>
              <a:buNone/>
            </a:pPr>
            <a:r>
              <a:rPr lang="fa-IR" sz="1800" dirty="0" smtClean="0">
                <a:solidFill>
                  <a:schemeClr val="accent1"/>
                </a:solidFill>
                <a:cs typeface="B Mitra" pitchFamily="2" charset="-78"/>
              </a:rPr>
              <a:t>1-برگزاری مسابقات ورزشی</a:t>
            </a:r>
          </a:p>
          <a:p>
            <a:pPr marL="273050" lvl="8" indent="0" algn="just">
              <a:lnSpc>
                <a:spcPct val="150000"/>
              </a:lnSpc>
              <a:buNone/>
            </a:pPr>
            <a:r>
              <a:rPr lang="fa-IR" sz="1800" dirty="0" smtClean="0">
                <a:solidFill>
                  <a:schemeClr val="accent1"/>
                </a:solidFill>
                <a:cs typeface="B Mitra" pitchFamily="2" charset="-78"/>
              </a:rPr>
              <a:t>2-پیاده روی : پیاده رفتن به محل کار، چند ایستگاه قبل از سرویس پیاده شوید و ... </a:t>
            </a:r>
          </a:p>
          <a:p>
            <a:pPr marL="273050" lvl="8" indent="0" algn="just">
              <a:lnSpc>
                <a:spcPct val="150000"/>
              </a:lnSpc>
              <a:buNone/>
            </a:pPr>
            <a:r>
              <a:rPr lang="fa-IR" sz="1800" dirty="0" smtClean="0">
                <a:solidFill>
                  <a:schemeClr val="accent1"/>
                </a:solidFill>
                <a:cs typeface="B Mitra" pitchFamily="2" charset="-78"/>
              </a:rPr>
              <a:t>3-از آسانسور استفاده نکنید : بالا رفتن از پله علاوه بر سوزاندن انرژی، ران ها را تقویت می کند.</a:t>
            </a:r>
          </a:p>
          <a:p>
            <a:pPr marL="273050" lvl="8" indent="0" algn="just">
              <a:lnSpc>
                <a:spcPct val="150000"/>
              </a:lnSpc>
              <a:buNone/>
            </a:pPr>
            <a:r>
              <a:rPr lang="fa-IR" sz="1800" dirty="0" smtClean="0">
                <a:solidFill>
                  <a:schemeClr val="accent1"/>
                </a:solidFill>
                <a:cs typeface="B Mitra" pitchFamily="2" charset="-78"/>
              </a:rPr>
              <a:t>4-هر روز 40 دقیقه ( 5 روز در هفته ) به طوری که ضربان قلب بالا رود یا بیش از 200 کیلوکالری انرژی مصرف شود ورزش کنید (مانند پیاده روی تند یا ورزش شدید). اگر فرصت ندارید یکبار در هفته به مدت 3 ساعت</a:t>
            </a:r>
          </a:p>
          <a:p>
            <a:pPr marL="273050" lvl="8" indent="0" algn="just">
              <a:lnSpc>
                <a:spcPct val="150000"/>
              </a:lnSpc>
              <a:buNone/>
            </a:pPr>
            <a:r>
              <a:rPr lang="fa-IR" sz="1800" dirty="0" smtClean="0">
                <a:solidFill>
                  <a:schemeClr val="accent1"/>
                </a:solidFill>
                <a:cs typeface="B Mitra" pitchFamily="2" charset="-78"/>
              </a:rPr>
              <a:t>5-کاهش زمان های نشسته بخصوص در کودکان به کمتر از 2 ساعت</a:t>
            </a:r>
          </a:p>
          <a:p>
            <a:pPr marL="273050" lvl="8" indent="0" algn="just">
              <a:lnSpc>
                <a:spcPct val="150000"/>
              </a:lnSpc>
              <a:buNone/>
            </a:pPr>
            <a:endParaRPr lang="fa-IR" sz="1800" dirty="0" smtClean="0">
              <a:solidFill>
                <a:schemeClr val="accent1"/>
              </a:solidFill>
              <a:cs typeface="B Mitra" pitchFamily="2" charset="-78"/>
            </a:endParaRPr>
          </a:p>
          <a:p>
            <a:pPr marL="273050" lvl="8" indent="0" algn="just">
              <a:lnSpc>
                <a:spcPct val="150000"/>
              </a:lnSpc>
              <a:buNone/>
            </a:pPr>
            <a:r>
              <a:rPr lang="fa-IR" sz="1800" dirty="0" smtClean="0">
                <a:solidFill>
                  <a:schemeClr val="accent1"/>
                </a:solidFill>
                <a:cs typeface="B Mitra" pitchFamily="2" charset="-78"/>
              </a:rPr>
              <a:t>داشتن فعالیت بدنی و ورزش مواردی است که در بهبود وضعیت سیستم دفاعی بدن موثر می باشد.</a:t>
            </a:r>
          </a:p>
          <a:p>
            <a:pPr marL="95250" lvl="8" indent="77788" algn="just">
              <a:lnSpc>
                <a:spcPct val="150000"/>
              </a:lnSpc>
              <a:buNone/>
            </a:pPr>
            <a:endParaRPr lang="fa-IR" sz="1200" b="1" dirty="0" smtClean="0">
              <a:solidFill>
                <a:schemeClr val="accent1"/>
              </a:solidFill>
              <a:cs typeface="B Mitra" pitchFamily="2" charset="-78"/>
            </a:endParaRPr>
          </a:p>
          <a:p>
            <a:pPr marL="95250" lvl="8" indent="77788" algn="just">
              <a:lnSpc>
                <a:spcPct val="150000"/>
              </a:lnSpc>
              <a:buNone/>
            </a:pPr>
            <a:endParaRPr lang="fa-IR" sz="1200" b="1" dirty="0" smtClean="0">
              <a:solidFill>
                <a:schemeClr val="accent1"/>
              </a:solidFill>
              <a:cs typeface="B Mitra" pitchFamily="2" charset="-78"/>
            </a:endParaRPr>
          </a:p>
          <a:p>
            <a:pPr marL="95250" lvl="8" indent="-95250" algn="just">
              <a:lnSpc>
                <a:spcPct val="150000"/>
              </a:lnSpc>
              <a:buNone/>
            </a:pPr>
            <a:endParaRPr lang="fa-IR" sz="1200" b="1" dirty="0" smtClean="0">
              <a:solidFill>
                <a:schemeClr val="accent1"/>
              </a:solidFill>
              <a:cs typeface="B Mitra" pitchFamily="2" charset="-78"/>
            </a:endParaRPr>
          </a:p>
          <a:p>
            <a:pPr marL="95250" lvl="8" indent="-95250" algn="just">
              <a:lnSpc>
                <a:spcPct val="150000"/>
              </a:lnSpc>
              <a:buNone/>
            </a:pPr>
            <a:endParaRPr lang="fa-IR" b="1" dirty="0" smtClean="0">
              <a:solidFill>
                <a:schemeClr val="accent1"/>
              </a:solidFill>
              <a:cs typeface="B Mitra" pitchFamily="2" charset="-78"/>
            </a:endParaRPr>
          </a:p>
        </p:txBody>
      </p:sp>
      <p:pic>
        <p:nvPicPr>
          <p:cNvPr id="4" name="Picture 3" descr="images (5).jpg"/>
          <p:cNvPicPr>
            <a:picLocks noChangeAspect="1"/>
          </p:cNvPicPr>
          <p:nvPr/>
        </p:nvPicPr>
        <p:blipFill>
          <a:blip r:embed="rId2" cstate="print"/>
          <a:stretch>
            <a:fillRect/>
          </a:stretch>
        </p:blipFill>
        <p:spPr>
          <a:xfrm>
            <a:off x="285720" y="6146794"/>
            <a:ext cx="714380" cy="711205"/>
          </a:xfrm>
          <a:prstGeom prst="rect">
            <a:avLst/>
          </a:prstGeom>
          <a:ln>
            <a:noFill/>
          </a:ln>
          <a:effectLst>
            <a:softEdge rad="112500"/>
          </a:effectLst>
        </p:spPr>
      </p:pic>
      <p:pic>
        <p:nvPicPr>
          <p:cNvPr id="6" name="Picture 5" descr="images (6).png"/>
          <p:cNvPicPr>
            <a:picLocks noChangeAspect="1"/>
          </p:cNvPicPr>
          <p:nvPr/>
        </p:nvPicPr>
        <p:blipFill>
          <a:blip r:embed="rId3" cstate="print"/>
          <a:stretch>
            <a:fillRect/>
          </a:stretch>
        </p:blipFill>
        <p:spPr>
          <a:xfrm>
            <a:off x="785786" y="1071546"/>
            <a:ext cx="1714512" cy="9307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images (20).jpg"/>
          <p:cNvPicPr>
            <a:picLocks noChangeAspect="1"/>
          </p:cNvPicPr>
          <p:nvPr/>
        </p:nvPicPr>
        <p:blipFill>
          <a:blip r:embed="rId4" cstate="print"/>
          <a:stretch>
            <a:fillRect/>
          </a:stretch>
        </p:blipFill>
        <p:spPr>
          <a:xfrm>
            <a:off x="571472" y="2714620"/>
            <a:ext cx="1428760" cy="1428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th9HNX3AJQ.jpg"/>
          <p:cNvPicPr>
            <a:picLocks noChangeAspect="1"/>
          </p:cNvPicPr>
          <p:nvPr/>
        </p:nvPicPr>
        <p:blipFill>
          <a:blip r:embed="rId5" cstate="print"/>
          <a:stretch>
            <a:fillRect/>
          </a:stretch>
        </p:blipFill>
        <p:spPr>
          <a:xfrm>
            <a:off x="1000100" y="4857760"/>
            <a:ext cx="2143140" cy="9581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4678" y="857232"/>
            <a:ext cx="5657832" cy="5715040"/>
          </a:xfrm>
        </p:spPr>
        <p:txBody>
          <a:bodyPr>
            <a:normAutofit fontScale="70000" lnSpcReduction="20000"/>
          </a:bodyPr>
          <a:lstStyle/>
          <a:p>
            <a:pPr algn="just">
              <a:lnSpc>
                <a:spcPct val="170000"/>
              </a:lnSpc>
              <a:buNone/>
            </a:pPr>
            <a:r>
              <a:rPr lang="fa-IR" sz="2400" b="1" dirty="0" smtClean="0">
                <a:solidFill>
                  <a:schemeClr val="accent1"/>
                </a:solidFill>
                <a:cs typeface="B Mitra" pitchFamily="2" charset="-78"/>
              </a:rPr>
              <a:t>ب)  </a:t>
            </a:r>
            <a:r>
              <a:rPr lang="fa-IR" sz="2900" b="1" dirty="0" smtClean="0">
                <a:solidFill>
                  <a:schemeClr val="accent1"/>
                </a:solidFill>
                <a:cs typeface="B Mitra" pitchFamily="2" charset="-78"/>
              </a:rPr>
              <a:t>اصلاح برنامه غذایی:</a:t>
            </a:r>
            <a:r>
              <a:rPr lang="fa-IR" sz="2900" dirty="0" smtClean="0"/>
              <a:t> </a:t>
            </a:r>
            <a:r>
              <a:rPr lang="fa-IR" sz="2700" dirty="0" smtClean="0">
                <a:solidFill>
                  <a:schemeClr val="accent1"/>
                </a:solidFill>
                <a:cs typeface="B Mitra" pitchFamily="2" charset="-78"/>
              </a:rPr>
              <a:t>در بهبود وضعیت سیستم دفاعی بدن موثر بوده و مقاومت بدن را در برابر ورود ویروس ها به خصوص در فصل سرما افزایش     می دهد</a:t>
            </a:r>
            <a:r>
              <a:rPr lang="en-US" sz="2700" dirty="0" smtClean="0">
                <a:solidFill>
                  <a:schemeClr val="accent1"/>
                </a:solidFill>
                <a:cs typeface="B Mitra" pitchFamily="2" charset="-78"/>
              </a:rPr>
              <a:t>.</a:t>
            </a:r>
            <a:endParaRPr lang="fa-IR" sz="2700" dirty="0" smtClean="0">
              <a:solidFill>
                <a:schemeClr val="accent1"/>
              </a:solidFill>
              <a:cs typeface="B Mitra" pitchFamily="2" charset="-78"/>
            </a:endParaRPr>
          </a:p>
          <a:p>
            <a:pPr algn="just">
              <a:lnSpc>
                <a:spcPct val="160000"/>
              </a:lnSpc>
            </a:pPr>
            <a:r>
              <a:rPr lang="fa-IR" sz="2700" b="1" dirty="0" smtClean="0">
                <a:solidFill>
                  <a:schemeClr val="accent1"/>
                </a:solidFill>
                <a:cs typeface="B Mitra" pitchFamily="2" charset="-78"/>
              </a:rPr>
              <a:t>بیشتر از غذاهای گیاهی استفاده کنید </a:t>
            </a:r>
            <a:r>
              <a:rPr lang="fa-IR" sz="2700" dirty="0" smtClean="0">
                <a:solidFill>
                  <a:schemeClr val="accent1"/>
                </a:solidFill>
                <a:cs typeface="B Mitra" pitchFamily="2" charset="-78"/>
              </a:rPr>
              <a:t>: روزانه 5 واحد سبزیجات و 4 واحد میوه مصرف کنید. هر واحد معادل 80 گرم است. واجد آنتی اکسیدان است. در طول روز به تدریج مصرف شود تا مانع عوارض رادیکال های آزاد ورودی شود. رژیم مدیترانه ای توصیه می شود.</a:t>
            </a:r>
          </a:p>
          <a:p>
            <a:pPr marL="273050" indent="0" algn="just">
              <a:lnSpc>
                <a:spcPct val="160000"/>
              </a:lnSpc>
              <a:buNone/>
            </a:pPr>
            <a:r>
              <a:rPr lang="fa-IR" sz="2700" dirty="0" smtClean="0">
                <a:solidFill>
                  <a:schemeClr val="accent1"/>
                </a:solidFill>
                <a:cs typeface="B Mitra" pitchFamily="2" charset="-78"/>
              </a:rPr>
              <a:t>افزایش مصرف فیبر : مانع از جذب یکباره غذا می شود. مصرف سبزیجات پخته، استفاده از میوه به جای آبمیوه </a:t>
            </a:r>
          </a:p>
          <a:p>
            <a:pPr marL="273050" indent="0" algn="just">
              <a:lnSpc>
                <a:spcPct val="160000"/>
              </a:lnSpc>
              <a:buNone/>
            </a:pPr>
            <a:r>
              <a:rPr lang="fa-IR" sz="2700" dirty="0" smtClean="0">
                <a:solidFill>
                  <a:schemeClr val="accent1"/>
                </a:solidFill>
                <a:cs typeface="B Mitra" pitchFamily="2" charset="-78"/>
              </a:rPr>
              <a:t>تنوع در مصرف : دریافت ویتامین ها و مواد مغذی مختلف. هر رنگ نشانه یک فیتوکمیکال (کاروتن، آنتوسیانین و ...) است و خواص ضدسرطانی دارد.</a:t>
            </a:r>
          </a:p>
          <a:p>
            <a:pPr marL="2695575" indent="0">
              <a:lnSpc>
                <a:spcPct val="110000"/>
              </a:lnSpc>
              <a:buNone/>
            </a:pPr>
            <a:endParaRPr lang="fa-IR" sz="2000" b="1" dirty="0" smtClean="0">
              <a:solidFill>
                <a:schemeClr val="accent1"/>
              </a:solidFill>
              <a:cs typeface="B Mitra" pitchFamily="2" charset="-78"/>
            </a:endParaRPr>
          </a:p>
          <a:p>
            <a:pPr marL="2695575" indent="-2695575"/>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a:p>
            <a:endParaRPr lang="fa-IR" sz="2000" b="1" dirty="0" smtClean="0">
              <a:solidFill>
                <a:schemeClr val="accent1"/>
              </a:solidFill>
              <a:cs typeface="B Mitra" pitchFamily="2" charset="-78"/>
            </a:endParaRPr>
          </a:p>
        </p:txBody>
      </p:sp>
      <p:pic>
        <p:nvPicPr>
          <p:cNvPr id="6" name="Picture 5" descr="images (5).jpg"/>
          <p:cNvPicPr>
            <a:picLocks noChangeAspect="1"/>
          </p:cNvPicPr>
          <p:nvPr/>
        </p:nvPicPr>
        <p:blipFill>
          <a:blip r:embed="rId2" cstate="print"/>
          <a:stretch>
            <a:fillRect/>
          </a:stretch>
        </p:blipFill>
        <p:spPr>
          <a:xfrm>
            <a:off x="285720" y="6146794"/>
            <a:ext cx="714380" cy="711205"/>
          </a:xfrm>
          <a:prstGeom prst="rect">
            <a:avLst/>
          </a:prstGeom>
          <a:ln>
            <a:noFill/>
          </a:ln>
          <a:effectLst>
            <a:softEdge rad="112500"/>
          </a:effectLst>
        </p:spPr>
      </p:pic>
      <p:pic>
        <p:nvPicPr>
          <p:cNvPr id="8" name="Picture 7" descr="download (4).jpg"/>
          <p:cNvPicPr>
            <a:picLocks noChangeAspect="1"/>
          </p:cNvPicPr>
          <p:nvPr/>
        </p:nvPicPr>
        <p:blipFill>
          <a:blip r:embed="rId3" cstate="print"/>
          <a:stretch>
            <a:fillRect/>
          </a:stretch>
        </p:blipFill>
        <p:spPr>
          <a:xfrm>
            <a:off x="571472" y="1571612"/>
            <a:ext cx="2193588" cy="16430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descr="images (21).jpg"/>
          <p:cNvPicPr>
            <a:picLocks noChangeAspect="1"/>
          </p:cNvPicPr>
          <p:nvPr/>
        </p:nvPicPr>
        <p:blipFill>
          <a:blip r:embed="rId4" cstate="print"/>
          <a:stretch>
            <a:fillRect/>
          </a:stretch>
        </p:blipFill>
        <p:spPr>
          <a:xfrm>
            <a:off x="642910" y="4357694"/>
            <a:ext cx="2575190" cy="1428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736" y="785794"/>
            <a:ext cx="6372212" cy="4389120"/>
          </a:xfrm>
        </p:spPr>
        <p:txBody>
          <a:bodyPr>
            <a:normAutofit fontScale="70000" lnSpcReduction="20000"/>
          </a:bodyPr>
          <a:lstStyle/>
          <a:p>
            <a:pPr algn="just">
              <a:lnSpc>
                <a:spcPct val="160000"/>
              </a:lnSpc>
            </a:pPr>
            <a:r>
              <a:rPr lang="fa-IR" sz="2400" dirty="0" smtClean="0">
                <a:solidFill>
                  <a:schemeClr val="accent1"/>
                </a:solidFill>
                <a:cs typeface="B Mitra" pitchFamily="2" charset="-78"/>
              </a:rPr>
              <a:t>مصرف مرغ و ماهی : 2-3 بار در هفته</a:t>
            </a:r>
          </a:p>
          <a:p>
            <a:pPr marL="273050" indent="0" algn="just">
              <a:lnSpc>
                <a:spcPct val="160000"/>
              </a:lnSpc>
              <a:buNone/>
            </a:pPr>
            <a:r>
              <a:rPr lang="fa-IR" sz="2400" dirty="0" smtClean="0">
                <a:solidFill>
                  <a:schemeClr val="accent1"/>
                </a:solidFill>
                <a:cs typeface="B Mitra" pitchFamily="2" charset="-78"/>
              </a:rPr>
              <a:t>منابع غذایی اسید چرب امگا-3 شامل ماهی‌های به خصوص ماهی آزاد، شاه‌ماهی و ساردین،گردو، روغن زیتون، روغن سویا، روغن کانولا، روغن کتان و بذر کتان است.</a:t>
            </a:r>
          </a:p>
          <a:p>
            <a:pPr marL="273050" indent="0" algn="just">
              <a:lnSpc>
                <a:spcPct val="170000"/>
              </a:lnSpc>
              <a:buNone/>
            </a:pPr>
            <a:r>
              <a:rPr lang="fa-IR" sz="2500" dirty="0" smtClean="0">
                <a:solidFill>
                  <a:schemeClr val="accent1"/>
                </a:solidFill>
                <a:cs typeface="B Mitra" pitchFamily="2" charset="-78"/>
              </a:rPr>
              <a:t>کاهش چربی خون (تری گلیسریدها)، سلامت قلبی- عروقی، آرتریت روماتوئید، افسردگی، بهداشت پیش از زایمان، آسم، اختلال کم‌توجهی بیش‌فعالی، بیماری آلزایمر و زوال عقل و ....</a:t>
            </a:r>
          </a:p>
          <a:p>
            <a:pPr algn="just">
              <a:lnSpc>
                <a:spcPct val="160000"/>
              </a:lnSpc>
            </a:pPr>
            <a:endParaRPr lang="fa-IR" sz="2400" dirty="0" smtClean="0">
              <a:solidFill>
                <a:schemeClr val="accent1"/>
              </a:solidFill>
              <a:cs typeface="B Mitra" pitchFamily="2" charset="-78"/>
            </a:endParaRPr>
          </a:p>
          <a:p>
            <a:pPr algn="just">
              <a:lnSpc>
                <a:spcPct val="160000"/>
              </a:lnSpc>
            </a:pPr>
            <a:r>
              <a:rPr lang="fa-IR" sz="2400" dirty="0" smtClean="0">
                <a:solidFill>
                  <a:schemeClr val="accent1"/>
                </a:solidFill>
                <a:cs typeface="B Mitra" pitchFamily="2" charset="-78"/>
              </a:rPr>
              <a:t>کاهش مصرف گوشت قرمز: میزان مورد نیاز 80 گرم در هفته</a:t>
            </a:r>
          </a:p>
          <a:p>
            <a:pPr marL="1882775" indent="0" algn="just">
              <a:lnSpc>
                <a:spcPct val="160000"/>
              </a:lnSpc>
              <a:buNone/>
            </a:pPr>
            <a:r>
              <a:rPr lang="fa-IR" sz="2400" dirty="0" smtClean="0">
                <a:solidFill>
                  <a:schemeClr val="accent1"/>
                </a:solidFill>
                <a:cs typeface="B Mitra" pitchFamily="2" charset="-78"/>
              </a:rPr>
              <a:t>جایگزین کردن آن با حبوبات (دو واحد حبوبات)</a:t>
            </a:r>
          </a:p>
          <a:p>
            <a:pPr marL="1882775" indent="0" algn="just">
              <a:lnSpc>
                <a:spcPct val="160000"/>
              </a:lnSpc>
              <a:buNone/>
            </a:pPr>
            <a:r>
              <a:rPr lang="fa-IR" sz="2400" dirty="0" smtClean="0">
                <a:solidFill>
                  <a:schemeClr val="accent1"/>
                </a:solidFill>
                <a:cs typeface="B Mitra" pitchFamily="2" charset="-78"/>
              </a:rPr>
              <a:t>واجد رادیکال آزاد و سرطان زایی</a:t>
            </a:r>
          </a:p>
          <a:p>
            <a:pPr marL="1882775" indent="0" algn="just">
              <a:lnSpc>
                <a:spcPct val="160000"/>
              </a:lnSpc>
              <a:buNone/>
            </a:pPr>
            <a:r>
              <a:rPr lang="fa-IR" sz="2400" dirty="0" smtClean="0">
                <a:solidFill>
                  <a:schemeClr val="accent1"/>
                </a:solidFill>
                <a:cs typeface="B Mitra" pitchFamily="2" charset="-78"/>
              </a:rPr>
              <a:t>افزایش سکته قلبی</a:t>
            </a:r>
          </a:p>
          <a:p>
            <a:endParaRPr lang="fa-IR" dirty="0"/>
          </a:p>
        </p:txBody>
      </p:sp>
      <p:pic>
        <p:nvPicPr>
          <p:cNvPr id="4" name="Picture 3" descr="thT0CO6JG8.jpg"/>
          <p:cNvPicPr>
            <a:picLocks noChangeAspect="1"/>
          </p:cNvPicPr>
          <p:nvPr/>
        </p:nvPicPr>
        <p:blipFill>
          <a:blip r:embed="rId2" cstate="print"/>
          <a:stretch>
            <a:fillRect/>
          </a:stretch>
        </p:blipFill>
        <p:spPr>
          <a:xfrm>
            <a:off x="214282" y="1428736"/>
            <a:ext cx="2038350" cy="152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pic>
        <p:nvPicPr>
          <p:cNvPr id="7" name="Picture 6" descr="images (26).jpg"/>
          <p:cNvPicPr>
            <a:picLocks noChangeAspect="1"/>
          </p:cNvPicPr>
          <p:nvPr/>
        </p:nvPicPr>
        <p:blipFill>
          <a:blip r:embed="rId4" cstate="print"/>
          <a:stretch>
            <a:fillRect/>
          </a:stretch>
        </p:blipFill>
        <p:spPr>
          <a:xfrm>
            <a:off x="214282" y="4000504"/>
            <a:ext cx="3067050" cy="14954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images (25).jpg"/>
          <p:cNvPicPr>
            <a:picLocks noChangeAspect="1"/>
          </p:cNvPicPr>
          <p:nvPr/>
        </p:nvPicPr>
        <p:blipFill>
          <a:blip r:embed="rId5" cstate="print"/>
          <a:stretch>
            <a:fillRect/>
          </a:stretch>
        </p:blipFill>
        <p:spPr>
          <a:xfrm>
            <a:off x="2714612" y="4786322"/>
            <a:ext cx="2819400" cy="1619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4546" y="1000108"/>
            <a:ext cx="6729402" cy="5357850"/>
          </a:xfrm>
        </p:spPr>
        <p:txBody>
          <a:bodyPr>
            <a:noAutofit/>
          </a:bodyPr>
          <a:lstStyle/>
          <a:p>
            <a:pPr marL="0" indent="0">
              <a:lnSpc>
                <a:spcPct val="150000"/>
              </a:lnSpc>
            </a:pPr>
            <a:r>
              <a:rPr lang="fa-IR" sz="2000" b="1" dirty="0" smtClean="0">
                <a:solidFill>
                  <a:schemeClr val="accent1"/>
                </a:solidFill>
                <a:cs typeface="B Mitra" pitchFamily="2" charset="-78"/>
              </a:rPr>
              <a:t>تعادل در مصرف روغن ها : </a:t>
            </a:r>
            <a:r>
              <a:rPr lang="fa-IR" sz="1800" b="1" dirty="0" smtClean="0">
                <a:solidFill>
                  <a:schemeClr val="accent1"/>
                </a:solidFill>
                <a:cs typeface="B Mitra" pitchFamily="2" charset="-78"/>
              </a:rPr>
              <a:t>30% انرژی مصرفی از روغن و چربی تامین شود.</a:t>
            </a:r>
          </a:p>
          <a:p>
            <a:pPr marL="177800" indent="0">
              <a:lnSpc>
                <a:spcPct val="170000"/>
              </a:lnSpc>
              <a:buNone/>
              <a:tabLst>
                <a:tab pos="177800" algn="l"/>
              </a:tabLst>
            </a:pPr>
            <a:r>
              <a:rPr lang="fa-IR" sz="1800" dirty="0" smtClean="0">
                <a:solidFill>
                  <a:schemeClr val="accent1"/>
                </a:solidFill>
                <a:cs typeface="B Mitra" pitchFamily="2" charset="-78"/>
              </a:rPr>
              <a:t>50%  روغن زیتون (تک غیر اشباع)</a:t>
            </a:r>
          </a:p>
          <a:p>
            <a:pPr marL="177800" indent="0" algn="just">
              <a:lnSpc>
                <a:spcPct val="170000"/>
              </a:lnSpc>
              <a:buNone/>
              <a:tabLst>
                <a:tab pos="177800" algn="l"/>
              </a:tabLst>
            </a:pPr>
            <a:r>
              <a:rPr lang="fa-IR" sz="1800" dirty="0" smtClean="0">
                <a:solidFill>
                  <a:schemeClr val="accent1"/>
                </a:solidFill>
                <a:cs typeface="B Mitra" pitchFamily="2" charset="-78"/>
              </a:rPr>
              <a:t>23% چربی های اشباع (چربی گوشت، کره، روغن زرد، چربی لبنیات و. ...) : اگر روزانه 4 واحد لبنیات و هفته ای دو بار گوشت مصرف می کنید،  می توانید 2-3 نوبت هر بار یک قاشق کره یا روغن جامد بخورید.</a:t>
            </a:r>
          </a:p>
          <a:p>
            <a:pPr marL="177800" indent="0" algn="just">
              <a:lnSpc>
                <a:spcPct val="170000"/>
              </a:lnSpc>
              <a:buNone/>
              <a:tabLst>
                <a:tab pos="177800" algn="l"/>
              </a:tabLst>
            </a:pPr>
            <a:r>
              <a:rPr lang="fa-IR" sz="1800" dirty="0" smtClean="0">
                <a:solidFill>
                  <a:schemeClr val="accent1"/>
                </a:solidFill>
                <a:cs typeface="B Mitra" pitchFamily="2" charset="-78"/>
              </a:rPr>
              <a:t>27% روغن های مایع گیاهی و روغن ماهی : به ازای هر 3 بار استفاده از روغن مایع یک بار ماهی مصرف شود. </a:t>
            </a:r>
          </a:p>
          <a:p>
            <a:pPr marL="177800" indent="0" algn="just">
              <a:lnSpc>
                <a:spcPct val="170000"/>
              </a:lnSpc>
              <a:buNone/>
              <a:tabLst>
                <a:tab pos="177800" algn="l"/>
              </a:tabLst>
            </a:pPr>
            <a:r>
              <a:rPr lang="fa-IR" sz="1800" dirty="0" smtClean="0">
                <a:solidFill>
                  <a:schemeClr val="accent1"/>
                </a:solidFill>
                <a:cs typeface="B Mitra" pitchFamily="2" charset="-78"/>
              </a:rPr>
              <a:t>مصرف روغن های مایع گیاهی زمینه التهابی ( بیماری های روماتولوژی، مفصلی، استخوانی، چاقی و افزایش خطر ابتلا به سرطان) در بدن ایجاد می کند. میزان اسید چرب امگا 3 موجود در ماهی تحت تاثیر تغذیه ماهی است. ماهی های دریای آزاد امگا 3 بالاتری دارد.</a:t>
            </a:r>
          </a:p>
          <a:p>
            <a:pPr marL="177800" indent="0" algn="just">
              <a:lnSpc>
                <a:spcPct val="170000"/>
              </a:lnSpc>
              <a:buNone/>
              <a:tabLst>
                <a:tab pos="177800" algn="l"/>
              </a:tabLst>
            </a:pPr>
            <a:r>
              <a:rPr lang="fa-IR" sz="1800" dirty="0" smtClean="0">
                <a:solidFill>
                  <a:schemeClr val="accent1"/>
                </a:solidFill>
                <a:cs typeface="B Mitra" pitchFamily="2" charset="-78"/>
              </a:rPr>
              <a:t>حذف کامل روغن های گیاهی جامد.</a:t>
            </a:r>
          </a:p>
          <a:p>
            <a:pPr marL="177800" indent="0">
              <a:lnSpc>
                <a:spcPct val="110000"/>
              </a:lnSpc>
              <a:buNone/>
              <a:tabLst>
                <a:tab pos="177800" algn="l"/>
              </a:tabLst>
            </a:pPr>
            <a:endParaRPr lang="fa-IR" sz="1100" b="1" dirty="0" smtClean="0">
              <a:solidFill>
                <a:schemeClr val="accent1"/>
              </a:solidFill>
              <a:cs typeface="B Mitra" pitchFamily="2" charset="-78"/>
            </a:endParaRPr>
          </a:p>
          <a:p>
            <a:pPr marL="0" indent="0">
              <a:lnSpc>
                <a:spcPct val="110000"/>
              </a:lnSpc>
            </a:pPr>
            <a:endParaRPr lang="fa-IR" sz="1100" b="1" dirty="0" smtClean="0">
              <a:solidFill>
                <a:schemeClr val="accent1"/>
              </a:solidFill>
              <a:cs typeface="B Mitra" pitchFamily="2" charset="-78"/>
            </a:endParaRPr>
          </a:p>
          <a:p>
            <a:pPr marL="0" indent="0">
              <a:lnSpc>
                <a:spcPct val="110000"/>
              </a:lnSpc>
            </a:pPr>
            <a:endParaRPr lang="fa-IR" sz="1100" b="1" dirty="0" smtClean="0">
              <a:solidFill>
                <a:schemeClr val="accent1"/>
              </a:solidFill>
              <a:cs typeface="B Mitra" pitchFamily="2" charset="-78"/>
            </a:endParaRPr>
          </a:p>
          <a:p>
            <a:pPr marL="0" indent="0">
              <a:lnSpc>
                <a:spcPct val="110000"/>
              </a:lnSpc>
            </a:pPr>
            <a:endParaRPr lang="fa-IR" sz="1100" b="1" dirty="0" smtClean="0">
              <a:solidFill>
                <a:schemeClr val="accent1"/>
              </a:solidFill>
              <a:cs typeface="B Mitra" pitchFamily="2" charset="-78"/>
            </a:endParaRPr>
          </a:p>
        </p:txBody>
      </p:sp>
      <p:pic>
        <p:nvPicPr>
          <p:cNvPr id="4" name="Picture 3" descr="images (5).jpg"/>
          <p:cNvPicPr>
            <a:picLocks noChangeAspect="1"/>
          </p:cNvPicPr>
          <p:nvPr/>
        </p:nvPicPr>
        <p:blipFill>
          <a:blip r:embed="rId2" cstate="print"/>
          <a:stretch>
            <a:fillRect/>
          </a:stretch>
        </p:blipFill>
        <p:spPr>
          <a:xfrm>
            <a:off x="285720" y="6146794"/>
            <a:ext cx="714380" cy="711205"/>
          </a:xfrm>
          <a:prstGeom prst="rect">
            <a:avLst/>
          </a:prstGeom>
          <a:ln>
            <a:noFill/>
          </a:ln>
          <a:effectLst>
            <a:softEdge rad="112500"/>
          </a:effectLst>
        </p:spPr>
      </p:pic>
      <p:pic>
        <p:nvPicPr>
          <p:cNvPr id="18" name="Picture 17" descr="Untitled.png"/>
          <p:cNvPicPr>
            <a:picLocks noChangeAspect="1"/>
          </p:cNvPicPr>
          <p:nvPr/>
        </p:nvPicPr>
        <p:blipFill>
          <a:blip r:embed="rId3" cstate="print"/>
          <a:stretch>
            <a:fillRect/>
          </a:stretch>
        </p:blipFill>
        <p:spPr>
          <a:xfrm>
            <a:off x="214282" y="1071546"/>
            <a:ext cx="1785950" cy="1500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992" y="1071546"/>
            <a:ext cx="5514956" cy="1857388"/>
          </a:xfrm>
        </p:spPr>
        <p:txBody>
          <a:bodyPr>
            <a:normAutofit/>
          </a:bodyPr>
          <a:lstStyle/>
          <a:p>
            <a:pPr marL="0" indent="0" algn="just">
              <a:lnSpc>
                <a:spcPct val="150000"/>
              </a:lnSpc>
            </a:pPr>
            <a:r>
              <a:rPr lang="fa-IR" sz="2000" b="1" dirty="0" smtClean="0">
                <a:solidFill>
                  <a:schemeClr val="accent1"/>
                </a:solidFill>
                <a:cs typeface="B Mitra" pitchFamily="2" charset="-78"/>
              </a:rPr>
              <a:t>مصرف لبنیات : </a:t>
            </a:r>
            <a:r>
              <a:rPr lang="fa-IR" sz="2000" dirty="0" smtClean="0">
                <a:solidFill>
                  <a:schemeClr val="accent1"/>
                </a:solidFill>
                <a:cs typeface="B Mitra" pitchFamily="2" charset="-78"/>
              </a:rPr>
              <a:t>روزانه 4 واحد لبنیات کم چرب مصرف شود.</a:t>
            </a:r>
          </a:p>
          <a:p>
            <a:pPr marL="177800" indent="0" algn="just">
              <a:lnSpc>
                <a:spcPct val="150000"/>
              </a:lnSpc>
              <a:buNone/>
            </a:pPr>
            <a:r>
              <a:rPr lang="fa-IR" sz="2000" dirty="0" smtClean="0">
                <a:solidFill>
                  <a:schemeClr val="accent1"/>
                </a:solidFill>
                <a:cs typeface="B Mitra" pitchFamily="2" charset="-78"/>
              </a:rPr>
              <a:t>لبنیات پاستوریزه استفاده کنید. لبنیات باز علاوه بر چربی بالا و خطر بروسلوز، احتمال وجود آفلاتوکسین دارد.</a:t>
            </a:r>
          </a:p>
          <a:p>
            <a:pPr marL="0" indent="0">
              <a:lnSpc>
                <a:spcPct val="110000"/>
              </a:lnSpc>
            </a:pPr>
            <a:endParaRPr lang="fa-IR" sz="1800" b="1" dirty="0" smtClean="0">
              <a:solidFill>
                <a:schemeClr val="accent1"/>
              </a:solidFill>
              <a:cs typeface="B Mitra" pitchFamily="2" charset="-78"/>
            </a:endParaRPr>
          </a:p>
          <a:p>
            <a:pPr marL="0" indent="0">
              <a:lnSpc>
                <a:spcPct val="110000"/>
              </a:lnSpc>
            </a:pPr>
            <a:endParaRPr lang="fa-IR" sz="2800" b="1" dirty="0" smtClean="0">
              <a:solidFill>
                <a:schemeClr val="accent1"/>
              </a:solidFill>
              <a:cs typeface="B Mitra" pitchFamily="2" charset="-78"/>
            </a:endParaRPr>
          </a:p>
          <a:p>
            <a:endParaRPr lang="en-US" dirty="0"/>
          </a:p>
        </p:txBody>
      </p:sp>
      <p:pic>
        <p:nvPicPr>
          <p:cNvPr id="4" name="Picture 3" descr="thXNRDT2D9.jpg"/>
          <p:cNvPicPr>
            <a:picLocks noChangeAspect="1"/>
          </p:cNvPicPr>
          <p:nvPr/>
        </p:nvPicPr>
        <p:blipFill>
          <a:blip r:embed="rId2" cstate="print"/>
          <a:stretch>
            <a:fillRect/>
          </a:stretch>
        </p:blipFill>
        <p:spPr>
          <a:xfrm>
            <a:off x="1714480" y="714356"/>
            <a:ext cx="1357322" cy="13888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thCQJQTTH9.jpg"/>
          <p:cNvPicPr>
            <a:picLocks noChangeAspect="1"/>
          </p:cNvPicPr>
          <p:nvPr/>
        </p:nvPicPr>
        <p:blipFill>
          <a:blip r:embed="rId3" cstate="print"/>
          <a:stretch>
            <a:fillRect/>
          </a:stretch>
        </p:blipFill>
        <p:spPr>
          <a:xfrm>
            <a:off x="500034" y="2357430"/>
            <a:ext cx="1643074" cy="10625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images (5).jpg"/>
          <p:cNvPicPr>
            <a:picLocks noChangeAspect="1"/>
          </p:cNvPicPr>
          <p:nvPr/>
        </p:nvPicPr>
        <p:blipFill>
          <a:blip r:embed="rId4" cstate="print"/>
          <a:stretch>
            <a:fillRect/>
          </a:stretch>
        </p:blipFill>
        <p:spPr>
          <a:xfrm>
            <a:off x="285720" y="6146794"/>
            <a:ext cx="714380" cy="711205"/>
          </a:xfrm>
          <a:prstGeom prst="rect">
            <a:avLst/>
          </a:prstGeom>
          <a:ln>
            <a:noFill/>
          </a:ln>
          <a:effectLst>
            <a:softEdge rad="112500"/>
          </a:effectLst>
        </p:spPr>
      </p:pic>
      <p:sp>
        <p:nvSpPr>
          <p:cNvPr id="7" name="Content Placeholder 2"/>
          <p:cNvSpPr txBox="1">
            <a:spLocks/>
          </p:cNvSpPr>
          <p:nvPr/>
        </p:nvSpPr>
        <p:spPr>
          <a:xfrm>
            <a:off x="3143240" y="2714620"/>
            <a:ext cx="5729270" cy="3643338"/>
          </a:xfrm>
          <a:prstGeom prst="rect">
            <a:avLst/>
          </a:prstGeom>
        </p:spPr>
        <p:txBody>
          <a:bodyPr vert="horz">
            <a:normAutofit fontScale="62500" lnSpcReduction="20000"/>
          </a:bodyPr>
          <a:lstStyle/>
          <a:p>
            <a:pPr marL="0" marR="0" lvl="0" indent="0" algn="r" defTabSz="914400" rtl="1" eaLnBrk="1" fontAlgn="auto" latinLnBrk="0" hangingPunct="1">
              <a:lnSpc>
                <a:spcPct val="170000"/>
              </a:lnSpc>
              <a:spcBef>
                <a:spcPct val="20000"/>
              </a:spcBef>
              <a:spcAft>
                <a:spcPts val="0"/>
              </a:spcAft>
              <a:buClr>
                <a:schemeClr val="accent3"/>
              </a:buClr>
              <a:buSzPct val="95000"/>
              <a:buFont typeface="Wingdings 2"/>
              <a:buChar char=""/>
              <a:tabLst/>
              <a:defRPr/>
            </a:pPr>
            <a:r>
              <a:rPr kumimoji="0" lang="fa-IR" sz="3200" b="1" i="0" u="none" strike="noStrike" kern="1200" cap="none" spc="0" normalizeH="0" baseline="0" noProof="0" dirty="0" smtClean="0">
                <a:ln>
                  <a:noFill/>
                </a:ln>
                <a:solidFill>
                  <a:schemeClr val="accent1"/>
                </a:solidFill>
                <a:effectLst/>
                <a:uLnTx/>
                <a:uFillTx/>
                <a:latin typeface="+mn-lt"/>
                <a:ea typeface="+mn-ea"/>
                <a:cs typeface="B Mitra" pitchFamily="2" charset="-78"/>
              </a:rPr>
              <a:t>مصرف مایعات : </a:t>
            </a:r>
          </a:p>
          <a:p>
            <a:pPr marL="0" marR="0" lvl="0" indent="0" algn="r" defTabSz="914400" rtl="1" eaLnBrk="1" fontAlgn="auto" latinLnBrk="0" hangingPunct="1">
              <a:lnSpc>
                <a:spcPct val="170000"/>
              </a:lnSpc>
              <a:spcBef>
                <a:spcPct val="20000"/>
              </a:spcBef>
              <a:spcAft>
                <a:spcPts val="0"/>
              </a:spcAft>
              <a:buClr>
                <a:schemeClr val="accent3"/>
              </a:buClr>
              <a:buSzPct val="95000"/>
              <a:tabLst/>
              <a:defRPr/>
            </a:pPr>
            <a:r>
              <a:rPr kumimoji="0" lang="fa-IR" sz="2900" i="0" u="none" strike="noStrike" kern="1200" cap="none" spc="0" normalizeH="0" baseline="0" noProof="0" dirty="0" smtClean="0">
                <a:ln>
                  <a:noFill/>
                </a:ln>
                <a:solidFill>
                  <a:schemeClr val="accent1"/>
                </a:solidFill>
                <a:effectLst/>
                <a:uLnTx/>
                <a:uFillTx/>
                <a:latin typeface="+mn-lt"/>
                <a:ea typeface="+mn-ea"/>
                <a:cs typeface="B Mitra" pitchFamily="2" charset="-78"/>
              </a:rPr>
              <a:t>تنها مصرف آب یخ با غذا به دلیل تغییر فیزیکی چربی ها، مضر است.</a:t>
            </a:r>
          </a:p>
          <a:p>
            <a:pPr marL="0" marR="0" lvl="0" indent="0" algn="r" defTabSz="914400" rtl="1" eaLnBrk="1" fontAlgn="auto" latinLnBrk="0" hangingPunct="1">
              <a:lnSpc>
                <a:spcPct val="170000"/>
              </a:lnSpc>
              <a:spcBef>
                <a:spcPct val="20000"/>
              </a:spcBef>
              <a:spcAft>
                <a:spcPts val="0"/>
              </a:spcAft>
              <a:buClr>
                <a:schemeClr val="accent3"/>
              </a:buClr>
              <a:buSzPct val="95000"/>
              <a:tabLst/>
              <a:defRPr/>
            </a:pPr>
            <a:r>
              <a:rPr lang="fa-IR" sz="2900" dirty="0" smtClean="0">
                <a:solidFill>
                  <a:schemeClr val="accent1"/>
                </a:solidFill>
                <a:cs typeface="B Mitra" pitchFamily="2" charset="-78"/>
              </a:rPr>
              <a:t>نوشیدن یک لیوان آب قبل از خواب سبب کاهش رقت اسید اوریک می شود.</a:t>
            </a:r>
          </a:p>
          <a:p>
            <a:pPr marL="0" marR="0" lvl="0" indent="0" algn="r" defTabSz="914400" rtl="1" eaLnBrk="1" fontAlgn="auto" latinLnBrk="0" hangingPunct="1">
              <a:lnSpc>
                <a:spcPct val="170000"/>
              </a:lnSpc>
              <a:spcBef>
                <a:spcPct val="20000"/>
              </a:spcBef>
              <a:spcAft>
                <a:spcPts val="0"/>
              </a:spcAft>
              <a:buClr>
                <a:schemeClr val="accent3"/>
              </a:buClr>
              <a:buSzPct val="95000"/>
              <a:tabLst/>
              <a:defRPr/>
            </a:pPr>
            <a:r>
              <a:rPr kumimoji="0" lang="fa-IR" sz="2900" i="0" u="none" strike="noStrike" kern="1200" cap="none" spc="0" normalizeH="0" baseline="0" noProof="0" dirty="0" smtClean="0">
                <a:ln>
                  <a:noFill/>
                </a:ln>
                <a:solidFill>
                  <a:schemeClr val="accent1"/>
                </a:solidFill>
                <a:effectLst/>
                <a:uLnTx/>
                <a:uFillTx/>
                <a:latin typeface="+mn-lt"/>
                <a:ea typeface="+mn-ea"/>
                <a:cs typeface="B Mitra" pitchFamily="2" charset="-78"/>
              </a:rPr>
              <a:t>نوشیدن</a:t>
            </a:r>
            <a:r>
              <a:rPr kumimoji="0" lang="fa-IR" sz="2900" i="0" u="none" strike="noStrike" kern="1200" cap="none" spc="0" normalizeH="0" noProof="0" dirty="0" smtClean="0">
                <a:ln>
                  <a:noFill/>
                </a:ln>
                <a:solidFill>
                  <a:schemeClr val="accent1"/>
                </a:solidFill>
                <a:effectLst/>
                <a:uLnTx/>
                <a:uFillTx/>
                <a:latin typeface="+mn-lt"/>
                <a:ea typeface="+mn-ea"/>
                <a:cs typeface="B Mitra" pitchFamily="2" charset="-78"/>
              </a:rPr>
              <a:t> یک لیوان آب صبح ناشتا مانع یبوست می شود.</a:t>
            </a:r>
          </a:p>
          <a:p>
            <a:pPr marL="0" marR="0" lvl="0" indent="0" algn="r" defTabSz="914400" rtl="1" eaLnBrk="1" fontAlgn="auto" latinLnBrk="0" hangingPunct="1">
              <a:lnSpc>
                <a:spcPct val="170000"/>
              </a:lnSpc>
              <a:spcBef>
                <a:spcPct val="20000"/>
              </a:spcBef>
              <a:spcAft>
                <a:spcPts val="0"/>
              </a:spcAft>
              <a:buClr>
                <a:schemeClr val="accent3"/>
              </a:buClr>
              <a:buSzPct val="95000"/>
              <a:tabLst/>
              <a:defRPr/>
            </a:pPr>
            <a:r>
              <a:rPr lang="fa-IR" sz="2900" baseline="0" dirty="0" smtClean="0">
                <a:solidFill>
                  <a:schemeClr val="accent1"/>
                </a:solidFill>
                <a:cs typeface="B Mitra" pitchFamily="2" charset="-78"/>
              </a:rPr>
              <a:t>نوشیدن</a:t>
            </a:r>
            <a:r>
              <a:rPr lang="fa-IR" sz="2900" dirty="0" smtClean="0">
                <a:solidFill>
                  <a:schemeClr val="accent1"/>
                </a:solidFill>
                <a:cs typeface="B Mitra" pitchFamily="2" charset="-78"/>
              </a:rPr>
              <a:t> یک لیوان آب یا آبمیوه طبیعی قبل از وعده غذایی سبب کاهش اشتها می گردد.</a:t>
            </a:r>
          </a:p>
          <a:p>
            <a:pPr marL="0" marR="0" lvl="0" indent="0" algn="r" defTabSz="914400" rtl="1" eaLnBrk="1" fontAlgn="auto" latinLnBrk="0" hangingPunct="1">
              <a:lnSpc>
                <a:spcPct val="170000"/>
              </a:lnSpc>
              <a:spcBef>
                <a:spcPct val="20000"/>
              </a:spcBef>
              <a:spcAft>
                <a:spcPts val="0"/>
              </a:spcAft>
              <a:buClr>
                <a:schemeClr val="accent3"/>
              </a:buClr>
              <a:buSzPct val="95000"/>
              <a:tabLst/>
              <a:defRPr/>
            </a:pPr>
            <a:endParaRPr kumimoji="0" lang="fa-IR" sz="1600"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0" marR="0" lvl="0" indent="0" algn="r" defTabSz="914400" rtl="1" eaLnBrk="1" fontAlgn="auto" latinLnBrk="0" hangingPunct="1">
              <a:lnSpc>
                <a:spcPct val="170000"/>
              </a:lnSpc>
              <a:spcBef>
                <a:spcPct val="20000"/>
              </a:spcBef>
              <a:spcAft>
                <a:spcPts val="0"/>
              </a:spcAft>
              <a:buClr>
                <a:schemeClr val="accent3"/>
              </a:buClr>
              <a:buSzPct val="95000"/>
              <a:buFont typeface="Wingdings 2"/>
              <a:buChar char=""/>
              <a:tabLst/>
              <a:defRPr/>
            </a:pPr>
            <a:r>
              <a:rPr kumimoji="0" lang="fa-IR" sz="3200" b="1" i="0" u="none" strike="noStrike" kern="1200" cap="none" spc="0" normalizeH="0" baseline="0" noProof="0" dirty="0" smtClean="0">
                <a:ln>
                  <a:noFill/>
                </a:ln>
                <a:solidFill>
                  <a:schemeClr val="accent1"/>
                </a:solidFill>
                <a:effectLst/>
                <a:uLnTx/>
                <a:uFillTx/>
                <a:latin typeface="+mn-lt"/>
                <a:ea typeface="+mn-ea"/>
                <a:cs typeface="B Mitra" pitchFamily="2" charset="-78"/>
              </a:rPr>
              <a:t>کاهش مصرف نمک : </a:t>
            </a:r>
            <a:r>
              <a:rPr kumimoji="0" lang="fa-IR" sz="2900" i="0" u="none" strike="noStrike" kern="1200" cap="none" spc="0" normalizeH="0" baseline="0" noProof="0" dirty="0" smtClean="0">
                <a:ln>
                  <a:noFill/>
                </a:ln>
                <a:solidFill>
                  <a:schemeClr val="accent1"/>
                </a:solidFill>
                <a:effectLst/>
                <a:uLnTx/>
                <a:uFillTx/>
                <a:latin typeface="+mn-lt"/>
                <a:ea typeface="+mn-ea"/>
                <a:cs typeface="B Mitra" pitchFamily="2" charset="-78"/>
              </a:rPr>
              <a:t>حذف نمکدان از سفره</a:t>
            </a:r>
            <a:endParaRPr kumimoji="0" lang="fa-IR" sz="3400"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0" marR="0" lvl="0" indent="0" algn="r" defTabSz="914400" rtl="1" eaLnBrk="1" fontAlgn="auto" latinLnBrk="0" hangingPunct="1">
              <a:lnSpc>
                <a:spcPct val="110000"/>
              </a:lnSpc>
              <a:spcBef>
                <a:spcPct val="20000"/>
              </a:spcBef>
              <a:spcAft>
                <a:spcPts val="0"/>
              </a:spcAft>
              <a:buClr>
                <a:schemeClr val="accent3"/>
              </a:buClr>
              <a:buSzPct val="95000"/>
              <a:buFont typeface="Wingdings 2"/>
              <a:buChar char=""/>
              <a:tabLst/>
              <a:defRPr/>
            </a:pPr>
            <a:endParaRPr kumimoji="0" lang="fa-IR" sz="2800" b="1"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9" name="Picture 8" descr="thZOS0YSC4.jpg"/>
          <p:cNvPicPr>
            <a:picLocks noChangeAspect="1"/>
          </p:cNvPicPr>
          <p:nvPr/>
        </p:nvPicPr>
        <p:blipFill>
          <a:blip r:embed="rId5" cstate="print"/>
          <a:stretch>
            <a:fillRect/>
          </a:stretch>
        </p:blipFill>
        <p:spPr>
          <a:xfrm>
            <a:off x="642910" y="4429132"/>
            <a:ext cx="2174008" cy="12144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357298"/>
            <a:ext cx="7772400" cy="1470025"/>
          </a:xfrm>
        </p:spPr>
        <p:txBody>
          <a:bodyPr/>
          <a:lstStyle/>
          <a:p>
            <a:r>
              <a:rPr lang="fa-IR" dirty="0" smtClean="0"/>
              <a:t>توصیه هایی برای بهبود سبک زندگی</a:t>
            </a:r>
            <a:endParaRPr lang="fa-IR" dirty="0"/>
          </a:p>
        </p:txBody>
      </p:sp>
      <p:sp>
        <p:nvSpPr>
          <p:cNvPr id="3" name="Subtitle 2"/>
          <p:cNvSpPr>
            <a:spLocks noGrp="1"/>
          </p:cNvSpPr>
          <p:nvPr>
            <p:ph type="subTitle" idx="1"/>
          </p:nvPr>
        </p:nvSpPr>
        <p:spPr>
          <a:xfrm>
            <a:off x="5357818" y="3429000"/>
            <a:ext cx="2686024" cy="1752600"/>
          </a:xfrm>
        </p:spPr>
        <p:txBody>
          <a:bodyPr>
            <a:noAutofit/>
          </a:bodyPr>
          <a:lstStyle/>
          <a:p>
            <a:pPr algn="just"/>
            <a:r>
              <a:rPr lang="fa-IR" sz="3600" dirty="0" smtClean="0">
                <a:solidFill>
                  <a:srgbClr val="D14F81"/>
                </a:solidFill>
                <a:effectLst>
                  <a:outerShdw blurRad="38100" dist="25400" dir="5400000" algn="tl" rotWithShape="0">
                    <a:srgbClr val="000000">
                      <a:alpha val="43000"/>
                    </a:srgbClr>
                  </a:outerShdw>
                </a:effectLst>
                <a:latin typeface="+mj-lt"/>
                <a:ea typeface="+mj-ea"/>
                <a:cs typeface="+mj-cs"/>
              </a:rPr>
              <a:t>دکتر قدوسی فر</a:t>
            </a:r>
          </a:p>
          <a:p>
            <a:pPr algn="just"/>
            <a:r>
              <a:rPr lang="fa-IR" sz="3600" dirty="0" smtClean="0">
                <a:solidFill>
                  <a:srgbClr val="D14F81"/>
                </a:solidFill>
                <a:effectLst>
                  <a:outerShdw blurRad="38100" dist="25400" dir="5400000" algn="tl" rotWithShape="0">
                    <a:srgbClr val="000000">
                      <a:alpha val="43000"/>
                    </a:srgbClr>
                  </a:outerShdw>
                </a:effectLst>
                <a:latin typeface="+mj-lt"/>
                <a:ea typeface="+mj-ea"/>
                <a:cs typeface="+mj-cs"/>
              </a:rPr>
              <a:t>مهر 1398</a:t>
            </a:r>
          </a:p>
        </p:txBody>
      </p:sp>
      <p:pic>
        <p:nvPicPr>
          <p:cNvPr id="6" name="Picture 5" descr="images (4).jpg"/>
          <p:cNvPicPr>
            <a:picLocks noChangeAspect="1"/>
          </p:cNvPicPr>
          <p:nvPr/>
        </p:nvPicPr>
        <p:blipFill>
          <a:blip r:embed="rId2" cstate="print"/>
          <a:stretch>
            <a:fillRect/>
          </a:stretch>
        </p:blipFill>
        <p:spPr>
          <a:xfrm>
            <a:off x="1071538" y="3429000"/>
            <a:ext cx="4019720" cy="1428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736" y="1000108"/>
            <a:ext cx="6372212" cy="4389120"/>
          </a:xfrm>
        </p:spPr>
        <p:txBody>
          <a:bodyPr>
            <a:normAutofit fontScale="92500" lnSpcReduction="10000"/>
          </a:bodyPr>
          <a:lstStyle/>
          <a:p>
            <a:endParaRPr lang="fa-IR" sz="2400" b="1" dirty="0" smtClean="0">
              <a:solidFill>
                <a:schemeClr val="accent1"/>
              </a:solidFill>
              <a:cs typeface="B Mitra" pitchFamily="2" charset="-78"/>
            </a:endParaRPr>
          </a:p>
          <a:p>
            <a:pPr lvl="0" algn="just">
              <a:lnSpc>
                <a:spcPct val="150000"/>
              </a:lnSpc>
            </a:pPr>
            <a:r>
              <a:rPr lang="fa-IR" sz="2200" b="1" dirty="0" smtClean="0">
                <a:solidFill>
                  <a:schemeClr val="accent1"/>
                </a:solidFill>
                <a:cs typeface="B Mitra" pitchFamily="2" charset="-78"/>
              </a:rPr>
              <a:t>کاهش مصرف کربوهیدرات ها </a:t>
            </a:r>
            <a:r>
              <a:rPr lang="fa-IR" sz="2000" b="1" dirty="0" smtClean="0">
                <a:solidFill>
                  <a:schemeClr val="accent1"/>
                </a:solidFill>
                <a:cs typeface="B Mitra" pitchFamily="2" charset="-78"/>
              </a:rPr>
              <a:t>: </a:t>
            </a:r>
            <a:r>
              <a:rPr lang="fa-IR" sz="2000" dirty="0" smtClean="0">
                <a:solidFill>
                  <a:schemeClr val="accent1"/>
                </a:solidFill>
                <a:cs typeface="B Mitra" pitchFamily="2" charset="-78"/>
              </a:rPr>
              <a:t>شاخص گلایسمی نشان می دهد بعد از مصرف ماده غذایی قند خون چه میزان بالا می رود. از بین نان ها شاخص گلایسمی نان سنگگ پایین ترین و نان باگت بالاترین شاخص گلایسمی را دارد.</a:t>
            </a:r>
          </a:p>
          <a:p>
            <a:pPr algn="just">
              <a:lnSpc>
                <a:spcPct val="150000"/>
              </a:lnSpc>
            </a:pPr>
            <a:endParaRPr lang="fa-IR" sz="1500" dirty="0" smtClean="0">
              <a:solidFill>
                <a:schemeClr val="accent1"/>
              </a:solidFill>
              <a:cs typeface="B Mitra" pitchFamily="2" charset="-78"/>
            </a:endParaRPr>
          </a:p>
          <a:p>
            <a:pPr algn="just">
              <a:lnSpc>
                <a:spcPct val="150000"/>
              </a:lnSpc>
            </a:pPr>
            <a:r>
              <a:rPr lang="fa-IR" sz="2000" dirty="0" smtClean="0">
                <a:solidFill>
                  <a:schemeClr val="accent1"/>
                </a:solidFill>
                <a:cs typeface="B Mitra" pitchFamily="2" charset="-78"/>
              </a:rPr>
              <a:t>فرد سالمی که رژیم غذایی متعادل و متناسب دارد نیاز به مصرف مکمل های غذایی ندارد. روده توان خود تنظیمی دارد. با مصرف مواد غذایی طبیعی تداخلات ریز مولکول ها کمتر است از جمله کلسیم و آهن.</a:t>
            </a:r>
          </a:p>
          <a:p>
            <a:pPr algn="just">
              <a:lnSpc>
                <a:spcPct val="150000"/>
              </a:lnSpc>
            </a:pPr>
            <a:r>
              <a:rPr lang="fa-IR" sz="2200" b="1" dirty="0" smtClean="0">
                <a:solidFill>
                  <a:schemeClr val="accent1"/>
                </a:solidFill>
                <a:cs typeface="B Mitra" pitchFamily="2" charset="-78"/>
              </a:rPr>
              <a:t>روغن پالم : </a:t>
            </a:r>
            <a:r>
              <a:rPr lang="fa-IR" sz="2000" dirty="0" smtClean="0">
                <a:solidFill>
                  <a:schemeClr val="accent1"/>
                </a:solidFill>
                <a:cs typeface="B Mitra" pitchFamily="2" charset="-78"/>
              </a:rPr>
              <a:t>در صنعت کیک و شیرینی و بستنی در حد مجاز  استفاده می شود. باید مصرف آن به حداقل برسد.</a:t>
            </a:r>
          </a:p>
          <a:p>
            <a:endParaRPr lang="fa-IR" sz="2400" b="1" dirty="0" smtClean="0">
              <a:solidFill>
                <a:schemeClr val="accent1"/>
              </a:solidFill>
              <a:cs typeface="B Mitra" pitchFamily="2" charset="-78"/>
            </a:endParaRPr>
          </a:p>
          <a:p>
            <a:endParaRPr lang="en-US" dirty="0"/>
          </a:p>
        </p:txBody>
      </p:sp>
      <p:pic>
        <p:nvPicPr>
          <p:cNvPr id="5" name="Picture 4" descr="thTJKKOJIG.jpg"/>
          <p:cNvPicPr>
            <a:picLocks noChangeAspect="1"/>
          </p:cNvPicPr>
          <p:nvPr/>
        </p:nvPicPr>
        <p:blipFill>
          <a:blip r:embed="rId2" cstate="print"/>
          <a:stretch>
            <a:fillRect/>
          </a:stretch>
        </p:blipFill>
        <p:spPr>
          <a:xfrm>
            <a:off x="857224" y="4500570"/>
            <a:ext cx="1571636" cy="11378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pic>
        <p:nvPicPr>
          <p:cNvPr id="7" name="Picture 6" descr="thTKYHYDIX.jpg"/>
          <p:cNvPicPr>
            <a:picLocks noChangeAspect="1"/>
          </p:cNvPicPr>
          <p:nvPr/>
        </p:nvPicPr>
        <p:blipFill>
          <a:blip r:embed="rId4" cstate="print"/>
          <a:stretch>
            <a:fillRect/>
          </a:stretch>
        </p:blipFill>
        <p:spPr>
          <a:xfrm>
            <a:off x="3357554" y="5286388"/>
            <a:ext cx="1785950" cy="12108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th3PC0U8L2.jpg"/>
          <p:cNvPicPr>
            <a:picLocks noChangeAspect="1"/>
          </p:cNvPicPr>
          <p:nvPr/>
        </p:nvPicPr>
        <p:blipFill>
          <a:blip r:embed="rId5" cstate="print"/>
          <a:stretch>
            <a:fillRect/>
          </a:stretch>
        </p:blipFill>
        <p:spPr>
          <a:xfrm>
            <a:off x="285720" y="1857364"/>
            <a:ext cx="2167218" cy="12858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050" y="1000108"/>
            <a:ext cx="6157898" cy="5357850"/>
          </a:xfrm>
        </p:spPr>
        <p:txBody>
          <a:bodyPr>
            <a:normAutofit lnSpcReduction="10000"/>
          </a:bodyPr>
          <a:lstStyle/>
          <a:p>
            <a:pPr algn="just">
              <a:lnSpc>
                <a:spcPct val="160000"/>
              </a:lnSpc>
            </a:pPr>
            <a:r>
              <a:rPr lang="fa-IR" sz="2000" b="1" dirty="0" smtClean="0">
                <a:solidFill>
                  <a:schemeClr val="accent1"/>
                </a:solidFill>
                <a:cs typeface="B Mitra" pitchFamily="2" charset="-78"/>
              </a:rPr>
              <a:t>عدم مصرف فست فود (اسید چرب ترانس بالا)  و غذاهای فرآوری شده مانند سوسیس و کالباس (نیترات بالا، کالری زیاد و نمک فراوان) : </a:t>
            </a:r>
            <a:endParaRPr lang="fa-IR" sz="2000" dirty="0" smtClean="0">
              <a:solidFill>
                <a:schemeClr val="accent1"/>
              </a:solidFill>
              <a:cs typeface="B Mitra" pitchFamily="2" charset="-78"/>
            </a:endParaRPr>
          </a:p>
          <a:p>
            <a:pPr marL="273050" indent="0" algn="just">
              <a:lnSpc>
                <a:spcPct val="160000"/>
              </a:lnSpc>
              <a:buNone/>
            </a:pPr>
            <a:r>
              <a:rPr lang="fa-IR" sz="2000" dirty="0" smtClean="0">
                <a:solidFill>
                  <a:schemeClr val="accent1"/>
                </a:solidFill>
                <a:cs typeface="B Mitra" pitchFamily="2" charset="-78"/>
              </a:rPr>
              <a:t>کم تحرکی در نوجوانان و جوانان هم مزید بر علت است که زمینه چاقی و اضافه وزن در این گروه بیشتر فراهم شود؛ به دنبال چاقی نیز باید انتظار بروز بیماری های قلبی عروقی، تنفسی را داشت</a:t>
            </a:r>
            <a:r>
              <a:rPr lang="en-US" sz="2000" dirty="0" smtClean="0">
                <a:solidFill>
                  <a:schemeClr val="accent1"/>
                </a:solidFill>
                <a:cs typeface="B Mitra" pitchFamily="2" charset="-78"/>
              </a:rPr>
              <a:t>.</a:t>
            </a:r>
          </a:p>
          <a:p>
            <a:endParaRPr lang="fa-IR" sz="2000" b="1" dirty="0" smtClean="0">
              <a:solidFill>
                <a:schemeClr val="accent1"/>
              </a:solidFill>
              <a:cs typeface="B Mitra" pitchFamily="2" charset="-78"/>
            </a:endParaRPr>
          </a:p>
          <a:p>
            <a:endParaRPr lang="fa-IR" sz="500" dirty="0" smtClean="0"/>
          </a:p>
          <a:p>
            <a:r>
              <a:rPr lang="fa-IR" sz="2000" b="1" dirty="0" smtClean="0">
                <a:solidFill>
                  <a:schemeClr val="accent1"/>
                </a:solidFill>
                <a:cs typeface="B Mitra" pitchFamily="2" charset="-78"/>
              </a:rPr>
              <a:t>حذف کامل نوشیدنی های شیرین صنعتی : </a:t>
            </a:r>
          </a:p>
          <a:p>
            <a:pPr marL="273050" indent="0">
              <a:buNone/>
            </a:pPr>
            <a:r>
              <a:rPr lang="fa-IR" sz="2000" dirty="0" smtClean="0">
                <a:solidFill>
                  <a:schemeClr val="accent1"/>
                </a:solidFill>
                <a:cs typeface="B Mitra" pitchFamily="2" charset="-78"/>
              </a:rPr>
              <a:t>در عصر حاضر عامل اصلی چاقی هستند.</a:t>
            </a:r>
            <a:r>
              <a:rPr lang="fa-IR" sz="2400" dirty="0" smtClean="0">
                <a:solidFill>
                  <a:schemeClr val="accent1"/>
                </a:solidFill>
                <a:cs typeface="B Mitra" pitchFamily="2" charset="-78"/>
              </a:rPr>
              <a:t>       </a:t>
            </a:r>
            <a:r>
              <a:rPr lang="fa-IR" sz="2800" dirty="0" smtClean="0">
                <a:solidFill>
                  <a:schemeClr val="accent1"/>
                </a:solidFill>
                <a:cs typeface="B Mitra" pitchFamily="2" charset="-78"/>
              </a:rPr>
              <a:t>                                                                     </a:t>
            </a:r>
            <a:endParaRPr lang="fa-IR" sz="2400" dirty="0" smtClean="0">
              <a:solidFill>
                <a:schemeClr val="accent1"/>
              </a:solidFill>
              <a:cs typeface="B Mitra" pitchFamily="2" charset="-78"/>
            </a:endParaRPr>
          </a:p>
          <a:p>
            <a:pPr>
              <a:buNone/>
            </a:pPr>
            <a:r>
              <a:rPr lang="fa-IR" sz="2800" dirty="0" smtClean="0">
                <a:solidFill>
                  <a:schemeClr val="accent1"/>
                </a:solidFill>
                <a:cs typeface="B Mitra" pitchFamily="2" charset="-78"/>
              </a:rPr>
              <a:t>        </a:t>
            </a:r>
          </a:p>
          <a:p>
            <a:pPr>
              <a:buNone/>
            </a:pPr>
            <a:r>
              <a:rPr lang="fa-IR" sz="2800" dirty="0" smtClean="0">
                <a:solidFill>
                  <a:schemeClr val="accent1"/>
                </a:solidFill>
                <a:cs typeface="B Mitra" pitchFamily="2" charset="-78"/>
              </a:rPr>
              <a:t>                                      </a:t>
            </a:r>
            <a:endParaRPr lang="fa-IR" sz="2800" b="1" dirty="0" smtClean="0">
              <a:solidFill>
                <a:schemeClr val="accent1"/>
              </a:solidFill>
              <a:cs typeface="B Mitra" pitchFamily="2" charset="-78"/>
            </a:endParaRPr>
          </a:p>
        </p:txBody>
      </p:sp>
      <p:pic>
        <p:nvPicPr>
          <p:cNvPr id="6" name="Picture 5" descr="images (5).jpg"/>
          <p:cNvPicPr>
            <a:picLocks noChangeAspect="1"/>
          </p:cNvPicPr>
          <p:nvPr/>
        </p:nvPicPr>
        <p:blipFill>
          <a:blip r:embed="rId2" cstate="print"/>
          <a:stretch>
            <a:fillRect/>
          </a:stretch>
        </p:blipFill>
        <p:spPr>
          <a:xfrm>
            <a:off x="285720" y="6146794"/>
            <a:ext cx="714380" cy="711205"/>
          </a:xfrm>
          <a:prstGeom prst="rect">
            <a:avLst/>
          </a:prstGeom>
          <a:ln>
            <a:noFill/>
          </a:ln>
          <a:effectLst>
            <a:softEdge rad="112500"/>
          </a:effectLst>
        </p:spPr>
      </p:pic>
      <p:pic>
        <p:nvPicPr>
          <p:cNvPr id="8" name="Picture 7" descr="thT1T7PC72.jpg"/>
          <p:cNvPicPr>
            <a:picLocks noChangeAspect="1"/>
          </p:cNvPicPr>
          <p:nvPr/>
        </p:nvPicPr>
        <p:blipFill>
          <a:blip r:embed="rId3" cstate="print"/>
          <a:stretch>
            <a:fillRect/>
          </a:stretch>
        </p:blipFill>
        <p:spPr>
          <a:xfrm>
            <a:off x="1071538" y="4286256"/>
            <a:ext cx="2444767" cy="1500198"/>
          </a:xfrm>
          <a:prstGeom prst="rect">
            <a:avLst/>
          </a:prstGeom>
          <a:ln>
            <a:noFill/>
          </a:ln>
          <a:effectLst>
            <a:outerShdw blurRad="292100" dist="139700" dir="2700000" algn="tl" rotWithShape="0">
              <a:srgbClr val="333333">
                <a:alpha val="65000"/>
              </a:srgbClr>
            </a:outerShdw>
          </a:effectLst>
        </p:spPr>
      </p:pic>
      <p:pic>
        <p:nvPicPr>
          <p:cNvPr id="9" name="Picture 8" descr="thOV5SAVD3.jpg"/>
          <p:cNvPicPr>
            <a:picLocks noChangeAspect="1"/>
          </p:cNvPicPr>
          <p:nvPr/>
        </p:nvPicPr>
        <p:blipFill>
          <a:blip r:embed="rId4" cstate="print"/>
          <a:stretch>
            <a:fillRect/>
          </a:stretch>
        </p:blipFill>
        <p:spPr>
          <a:xfrm>
            <a:off x="500034" y="1285860"/>
            <a:ext cx="2071702" cy="13836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p:nvSpPr>
        <p:spPr>
          <a:xfrm>
            <a:off x="3643306" y="4857760"/>
            <a:ext cx="1143008"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chemeClr val="accent1"/>
                </a:solidFill>
                <a:cs typeface="B Mitra" pitchFamily="2" charset="-78"/>
              </a:rPr>
              <a:t>جدول </a:t>
            </a:r>
            <a:r>
              <a:rPr lang="en-US" sz="1200" dirty="0" smtClean="0">
                <a:solidFill>
                  <a:schemeClr val="accent1"/>
                </a:solidFill>
                <a:cs typeface="B Mitra" pitchFamily="2" charset="-78"/>
              </a:rPr>
              <a:t>IFDA</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357298"/>
            <a:ext cx="7800972" cy="4786346"/>
          </a:xfrm>
        </p:spPr>
        <p:txBody>
          <a:bodyPr>
            <a:normAutofit fontScale="92500" lnSpcReduction="20000"/>
          </a:bodyPr>
          <a:lstStyle/>
          <a:p>
            <a:pPr algn="just">
              <a:lnSpc>
                <a:spcPct val="150000"/>
              </a:lnSpc>
            </a:pPr>
            <a:r>
              <a:rPr lang="fa-IR" sz="2200" b="1" dirty="0" smtClean="0">
                <a:solidFill>
                  <a:schemeClr val="accent1"/>
                </a:solidFill>
                <a:cs typeface="B Mitra" pitchFamily="2" charset="-78"/>
              </a:rPr>
              <a:t>دو خوب اضافه کنید و دو بد کم کنید</a:t>
            </a:r>
            <a:r>
              <a:rPr lang="en-US" sz="2200" b="1" dirty="0" smtClean="0">
                <a:solidFill>
                  <a:schemeClr val="accent1"/>
                </a:solidFill>
                <a:cs typeface="B Mitra" pitchFamily="2" charset="-78"/>
              </a:rPr>
              <a:t>: </a:t>
            </a:r>
          </a:p>
          <a:p>
            <a:pPr marL="273050" indent="0" algn="just">
              <a:lnSpc>
                <a:spcPct val="150000"/>
              </a:lnSpc>
              <a:buNone/>
            </a:pPr>
            <a:r>
              <a:rPr lang="en-US" sz="2200" b="1" dirty="0" smtClean="0">
                <a:solidFill>
                  <a:schemeClr val="accent1"/>
                </a:solidFill>
                <a:cs typeface="B Mitra" pitchFamily="2" charset="-78"/>
              </a:rPr>
              <a:t> </a:t>
            </a:r>
            <a:r>
              <a:rPr lang="fa-IR" sz="2200" dirty="0" smtClean="0">
                <a:solidFill>
                  <a:schemeClr val="accent1"/>
                </a:solidFill>
                <a:cs typeface="B Mitra" pitchFamily="2" charset="-78"/>
              </a:rPr>
              <a:t>دو ماده‌غذایی که می‌دانید برایتان بد است را انتخاب کرده و آنها را از موادغذایی مصرفی‌تان حذف کنید. این کار را برای یک روز امتحان کنید و بعد دوباره در همان هفته یک روز دیگر نیز این کار را تکرار کنید. افزایش مصرف سبزیجات و کاهش مصرف موادغذایی سفید (نان، برنج، پاستا، شیرینی و امثال آن) راهی بسیار عالی برای کاهش وزن و افزودن موادمغذی به بدن است</a:t>
            </a:r>
            <a:r>
              <a:rPr lang="en-US" sz="2200" dirty="0" smtClean="0">
                <a:solidFill>
                  <a:schemeClr val="accent1"/>
                </a:solidFill>
                <a:cs typeface="B Mitra" pitchFamily="2" charset="-78"/>
              </a:rPr>
              <a:t>.</a:t>
            </a:r>
            <a:endParaRPr lang="fa-IR" sz="2200" dirty="0" smtClean="0">
              <a:solidFill>
                <a:schemeClr val="accent1"/>
              </a:solidFill>
              <a:cs typeface="B Mitra" pitchFamily="2" charset="-78"/>
            </a:endParaRPr>
          </a:p>
          <a:p>
            <a:pPr algn="just">
              <a:lnSpc>
                <a:spcPct val="150000"/>
              </a:lnSpc>
            </a:pPr>
            <a:endParaRPr lang="en-US" sz="2200" dirty="0" smtClean="0">
              <a:solidFill>
                <a:schemeClr val="accent1"/>
              </a:solidFill>
              <a:cs typeface="B Mitra" pitchFamily="2" charset="-78"/>
            </a:endParaRPr>
          </a:p>
          <a:p>
            <a:pPr algn="just">
              <a:lnSpc>
                <a:spcPct val="150000"/>
              </a:lnSpc>
            </a:pPr>
            <a:r>
              <a:rPr lang="fa-IR" sz="2200" b="1" dirty="0" smtClean="0">
                <a:solidFill>
                  <a:schemeClr val="accent1"/>
                </a:solidFill>
                <a:cs typeface="B Mitra" pitchFamily="2" charset="-78"/>
              </a:rPr>
              <a:t>وعده‌های غذایی سبک‌تر و با تعداد بیشتر داشته باشید</a:t>
            </a:r>
            <a:r>
              <a:rPr lang="en-US" sz="2200" b="1" dirty="0" smtClean="0">
                <a:solidFill>
                  <a:schemeClr val="accent1"/>
                </a:solidFill>
                <a:cs typeface="B Mitra" pitchFamily="2" charset="-78"/>
              </a:rPr>
              <a:t>: </a:t>
            </a:r>
          </a:p>
          <a:p>
            <a:pPr marL="273050" indent="0" algn="just">
              <a:lnSpc>
                <a:spcPct val="150000"/>
              </a:lnSpc>
              <a:buNone/>
            </a:pPr>
            <a:r>
              <a:rPr lang="fa-IR" sz="2200" dirty="0" smtClean="0">
                <a:solidFill>
                  <a:schemeClr val="accent1"/>
                </a:solidFill>
                <a:cs typeface="B Mitra" pitchFamily="2" charset="-78"/>
              </a:rPr>
              <a:t>شش وعده غذایی کوچک و سبک به جای سه وعده پرحجم در روز به شما کمک می‌کند گرسنگی‌تان را کنترل کرده و وزنتان را تنظیم کنید. </a:t>
            </a:r>
          </a:p>
          <a:p>
            <a:pPr marL="273050" indent="0" algn="just">
              <a:lnSpc>
                <a:spcPct val="150000"/>
              </a:lnSpc>
              <a:buNone/>
            </a:pPr>
            <a:r>
              <a:rPr lang="fa-IR" sz="2200" smtClean="0">
                <a:solidFill>
                  <a:schemeClr val="accent1"/>
                </a:solidFill>
                <a:cs typeface="B Mitra" pitchFamily="2" charset="-78"/>
              </a:rPr>
              <a:t>بهتر </a:t>
            </a:r>
            <a:r>
              <a:rPr lang="fa-IR" sz="2200" dirty="0" smtClean="0">
                <a:solidFill>
                  <a:schemeClr val="accent1"/>
                </a:solidFill>
                <a:cs typeface="B Mitra" pitchFamily="2" charset="-78"/>
              </a:rPr>
              <a:t>است به جای بشقاب غذاخوری، از بشقاب سالاد استفاده کنید تا بهتر بتوانید میزان غذای مصرفی‌تان را کنترل کنید. این روش به شما کمک می‌کند از گرسنگی جلوگیری کرده و با پرخوری مقابله کنید</a:t>
            </a:r>
            <a:r>
              <a:rPr lang="en-US" sz="2200" dirty="0" smtClean="0">
                <a:solidFill>
                  <a:schemeClr val="accent1"/>
                </a:solidFill>
                <a:cs typeface="B Mitra" pitchFamily="2" charset="-78"/>
              </a:rPr>
              <a:t>.</a:t>
            </a:r>
          </a:p>
          <a:p>
            <a:endParaRPr lang="fa-IR" dirty="0"/>
          </a:p>
        </p:txBody>
      </p:sp>
      <p:pic>
        <p:nvPicPr>
          <p:cNvPr id="4" name="Picture 3" descr="images (5).jpg"/>
          <p:cNvPicPr>
            <a:picLocks noChangeAspect="1"/>
          </p:cNvPicPr>
          <p:nvPr/>
        </p:nvPicPr>
        <p:blipFill>
          <a:blip r:embed="rId2"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785794"/>
            <a:ext cx="1928826" cy="3357586"/>
          </a:xfrm>
        </p:spPr>
        <p:txBody>
          <a:bodyPr>
            <a:noAutofit/>
          </a:bodyPr>
          <a:lstStyle/>
          <a:p>
            <a:r>
              <a:rPr lang="en-US" sz="4800" spc="-150" dirty="0" smtClean="0">
                <a:solidFill>
                  <a:schemeClr val="accent3">
                    <a:lumMod val="75000"/>
                  </a:schemeClr>
                </a:solidFill>
                <a:latin typeface="Monotype Corsiva" pitchFamily="66" charset="0"/>
              </a:rPr>
              <a:t>Thanks for </a:t>
            </a:r>
            <a:br>
              <a:rPr lang="en-US" sz="4800" spc="-150" dirty="0" smtClean="0">
                <a:solidFill>
                  <a:schemeClr val="accent3">
                    <a:lumMod val="75000"/>
                  </a:schemeClr>
                </a:solidFill>
                <a:latin typeface="Monotype Corsiva" pitchFamily="66" charset="0"/>
              </a:rPr>
            </a:br>
            <a:r>
              <a:rPr lang="en-US" sz="4800" spc="-150" dirty="0" smtClean="0">
                <a:solidFill>
                  <a:schemeClr val="accent3">
                    <a:lumMod val="75000"/>
                  </a:schemeClr>
                </a:solidFill>
                <a:latin typeface="Monotype Corsiva" pitchFamily="66" charset="0"/>
              </a:rPr>
              <a:t>your attention</a:t>
            </a:r>
            <a:endParaRPr lang="en-US" sz="4800" spc="-150" dirty="0">
              <a:solidFill>
                <a:schemeClr val="accent3">
                  <a:lumMod val="75000"/>
                </a:schemeClr>
              </a:solidFill>
            </a:endParaRPr>
          </a:p>
        </p:txBody>
      </p:sp>
      <p:pic>
        <p:nvPicPr>
          <p:cNvPr id="5" name="Picture Placeholder 4" descr="3.png"/>
          <p:cNvPicPr>
            <a:picLocks noGrp="1" noChangeAspect="1"/>
          </p:cNvPicPr>
          <p:nvPr>
            <p:ph type="pic" idx="1"/>
          </p:nvPr>
        </p:nvPicPr>
        <p:blipFill>
          <a:blip r:embed="rId2" cstate="print"/>
          <a:stretch>
            <a:fillRect/>
          </a:stretch>
        </p:blipFill>
        <p:spPr>
          <a:xfrm rot="420000">
            <a:off x="3485792" y="1503098"/>
            <a:ext cx="4617720" cy="33247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2"/>
          </p:nvPr>
        </p:nvSpPr>
        <p:spPr>
          <a:xfrm>
            <a:off x="428596" y="2857496"/>
            <a:ext cx="8329642" cy="3200416"/>
          </a:xfrm>
        </p:spPr>
        <p:txBody>
          <a:bodyPr>
            <a:normAutofit fontScale="85000" lnSpcReduction="10000"/>
          </a:bodyPr>
          <a:lstStyle/>
          <a:p>
            <a:pPr marL="95250" indent="0">
              <a:lnSpc>
                <a:spcPct val="160000"/>
              </a:lnSpc>
              <a:buNone/>
            </a:pPr>
            <a:r>
              <a:rPr lang="fa-IR" sz="2000" b="1" dirty="0" smtClean="0">
                <a:solidFill>
                  <a:schemeClr val="accent1"/>
                </a:solidFill>
                <a:cs typeface="B Mitra" pitchFamily="2" charset="-78"/>
              </a:rPr>
              <a:t>به علایق، نظرات، رفتارها و جهت‌گیری رفتاری یک فرد، گروه یا فرهنگ اشاره می کند و به معنای شیوه زندگی خاص یک فرد، گروه یا جامعه است</a:t>
            </a:r>
          </a:p>
          <a:p>
            <a:pPr>
              <a:buNone/>
            </a:pPr>
            <a:endParaRPr lang="en-US" sz="900" b="1" dirty="0" smtClean="0">
              <a:solidFill>
                <a:schemeClr val="accent1"/>
              </a:solidFill>
              <a:cs typeface="B Mitra" pitchFamily="2" charset="-78"/>
            </a:endParaRPr>
          </a:p>
          <a:p>
            <a:r>
              <a:rPr lang="fa-IR" sz="2000" dirty="0" smtClean="0">
                <a:solidFill>
                  <a:schemeClr val="accent1"/>
                </a:solidFill>
                <a:cs typeface="B Mitra" pitchFamily="2" charset="-78"/>
              </a:rPr>
              <a:t>فرهنگ آکسفورد «راه‌های گوناگون زندگی فرد یا گروه» </a:t>
            </a:r>
            <a:endParaRPr lang="en-US" sz="2000" dirty="0" smtClean="0">
              <a:solidFill>
                <a:schemeClr val="accent1"/>
              </a:solidFill>
              <a:cs typeface="B Mitra" pitchFamily="2" charset="-78"/>
            </a:endParaRPr>
          </a:p>
          <a:p>
            <a:r>
              <a:rPr lang="fa-IR" sz="2000" dirty="0" smtClean="0">
                <a:solidFill>
                  <a:schemeClr val="accent1"/>
                </a:solidFill>
                <a:cs typeface="B Mitra" pitchFamily="2" charset="-78"/>
              </a:rPr>
              <a:t>فرهنگ لانگ من «راه یا سبکی برای زیستن» </a:t>
            </a:r>
            <a:endParaRPr lang="en-US" sz="2000" dirty="0" smtClean="0">
              <a:solidFill>
                <a:schemeClr val="accent1"/>
              </a:solidFill>
              <a:cs typeface="B Mitra" pitchFamily="2" charset="-78"/>
            </a:endParaRPr>
          </a:p>
          <a:p>
            <a:r>
              <a:rPr lang="fa-IR" sz="2000" dirty="0" smtClean="0">
                <a:solidFill>
                  <a:schemeClr val="accent1"/>
                </a:solidFill>
                <a:cs typeface="B Mitra" pitchFamily="2" charset="-78"/>
              </a:rPr>
              <a:t>آسا برگرسبک « مد یا حالت زندگی فرد»</a:t>
            </a:r>
            <a:endParaRPr lang="en-US" sz="2000" dirty="0" smtClean="0">
              <a:solidFill>
                <a:schemeClr val="accent1"/>
              </a:solidFill>
              <a:cs typeface="B Mitra" pitchFamily="2" charset="-78"/>
            </a:endParaRPr>
          </a:p>
          <a:p>
            <a:r>
              <a:rPr lang="fa-IR" sz="2000" dirty="0" smtClean="0">
                <a:solidFill>
                  <a:schemeClr val="accent1"/>
                </a:solidFill>
                <a:cs typeface="B Mitra" pitchFamily="2" charset="-78"/>
              </a:rPr>
              <a:t>سوبل « هر شیوه متمایز، اما قابل تشخیص زیستن» </a:t>
            </a:r>
          </a:p>
          <a:p>
            <a:pPr>
              <a:buNone/>
            </a:pPr>
            <a:endParaRPr lang="fa-IR" sz="2000" b="1" dirty="0" smtClean="0">
              <a:solidFill>
                <a:schemeClr val="accent1"/>
              </a:solidFill>
              <a:cs typeface="B Mitra" pitchFamily="2" charset="-78"/>
            </a:endParaRPr>
          </a:p>
          <a:p>
            <a:pPr marL="273050" indent="-177800">
              <a:lnSpc>
                <a:spcPct val="170000"/>
              </a:lnSpc>
              <a:buNone/>
            </a:pPr>
            <a:r>
              <a:rPr lang="fa-IR" sz="2000" b="1" dirty="0" smtClean="0">
                <a:solidFill>
                  <a:schemeClr val="accent1"/>
                </a:solidFill>
                <a:cs typeface="B Mitra" pitchFamily="2" charset="-78"/>
              </a:rPr>
              <a:t>سلیقه فرد در زمینه آرایش مو و لباس، تغذیه، سرگرمی و تفریح، کار و شغل تا هنر و سایر موارد را شامل می‌شود</a:t>
            </a:r>
            <a:endParaRPr lang="en-US" sz="2000" b="1" dirty="0" smtClean="0">
              <a:solidFill>
                <a:schemeClr val="accent1"/>
              </a:solidFill>
              <a:cs typeface="B Mitra" pitchFamily="2" charset="-78"/>
            </a:endParaRPr>
          </a:p>
          <a:p>
            <a:endParaRPr lang="fa-IR" dirty="0"/>
          </a:p>
        </p:txBody>
      </p:sp>
      <p:pic>
        <p:nvPicPr>
          <p:cNvPr id="7" name="Picture 6" descr="download (7).jpg"/>
          <p:cNvPicPr>
            <a:picLocks noChangeAspect="1"/>
          </p:cNvPicPr>
          <p:nvPr/>
        </p:nvPicPr>
        <p:blipFill>
          <a:blip r:embed="rId2" cstate="print"/>
          <a:stretch>
            <a:fillRect/>
          </a:stretch>
        </p:blipFill>
        <p:spPr>
          <a:xfrm>
            <a:off x="857224" y="1071546"/>
            <a:ext cx="2714625" cy="1685925"/>
          </a:xfrm>
          <a:prstGeom prst="rect">
            <a:avLst/>
          </a:prstGeom>
          <a:ln>
            <a:noFill/>
          </a:ln>
          <a:effectLst>
            <a:softEdge rad="112500"/>
          </a:effectLst>
        </p:spPr>
      </p:pic>
      <p:pic>
        <p:nvPicPr>
          <p:cNvPr id="9" name="Picture 8" descr="download (6).jpg"/>
          <p:cNvPicPr>
            <a:picLocks noChangeAspect="1"/>
          </p:cNvPicPr>
          <p:nvPr/>
        </p:nvPicPr>
        <p:blipFill>
          <a:blip r:embed="rId3" cstate="print"/>
          <a:stretch>
            <a:fillRect/>
          </a:stretch>
        </p:blipFill>
        <p:spPr>
          <a:xfrm>
            <a:off x="857224" y="3429000"/>
            <a:ext cx="2876550" cy="1590675"/>
          </a:xfrm>
          <a:prstGeom prst="rect">
            <a:avLst/>
          </a:prstGeom>
        </p:spPr>
      </p:pic>
      <p:pic>
        <p:nvPicPr>
          <p:cNvPr id="10" name="Picture 9" descr="download (8).jpg"/>
          <p:cNvPicPr>
            <a:picLocks noChangeAspect="1"/>
          </p:cNvPicPr>
          <p:nvPr/>
        </p:nvPicPr>
        <p:blipFill>
          <a:blip r:embed="rId4" cstate="print"/>
          <a:stretch>
            <a:fillRect/>
          </a:stretch>
        </p:blipFill>
        <p:spPr>
          <a:xfrm>
            <a:off x="6215074" y="1071546"/>
            <a:ext cx="2438398" cy="1500553"/>
          </a:xfrm>
          <a:prstGeom prst="rect">
            <a:avLst/>
          </a:prstGeom>
          <a:ln>
            <a:noFill/>
          </a:ln>
          <a:effectLst>
            <a:softEdge rad="112500"/>
          </a:effectLst>
        </p:spPr>
      </p:pic>
      <p:pic>
        <p:nvPicPr>
          <p:cNvPr id="14" name="Picture 13" descr="images (5).jpg"/>
          <p:cNvPicPr>
            <a:picLocks noChangeAspect="1"/>
          </p:cNvPicPr>
          <p:nvPr/>
        </p:nvPicPr>
        <p:blipFill>
          <a:blip r:embed="rId5"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2"/>
          </p:nvPr>
        </p:nvSpPr>
        <p:spPr>
          <a:xfrm>
            <a:off x="428596" y="3000372"/>
            <a:ext cx="8329642" cy="2786082"/>
          </a:xfrm>
        </p:spPr>
        <p:txBody>
          <a:bodyPr>
            <a:normAutofit fontScale="92500" lnSpcReduction="20000"/>
          </a:bodyPr>
          <a:lstStyle/>
          <a:p>
            <a:pPr algn="just">
              <a:lnSpc>
                <a:spcPct val="150000"/>
              </a:lnSpc>
            </a:pPr>
            <a:r>
              <a:rPr lang="fa-IR" b="1" dirty="0" smtClean="0">
                <a:solidFill>
                  <a:schemeClr val="accent1"/>
                </a:solidFill>
                <a:cs typeface="B Mitra" pitchFamily="2" charset="-78"/>
              </a:rPr>
              <a:t>بین عادات غذایی و سبک زندگی ارتباط تنگاتنگی وجود دارد به شکلی که نوع عادات غذایی فرد به سبک زندگی بستگی دارد و گاهی هم عادات غذایی، سبک زندگی فرد را تحت تاثیر قرار می دهد. </a:t>
            </a:r>
          </a:p>
          <a:p>
            <a:pPr algn="just">
              <a:lnSpc>
                <a:spcPct val="150000"/>
              </a:lnSpc>
            </a:pPr>
            <a:endParaRPr lang="en-US" sz="1200" b="1" dirty="0" smtClean="0">
              <a:solidFill>
                <a:schemeClr val="accent1"/>
              </a:solidFill>
              <a:cs typeface="B Mitra" pitchFamily="2" charset="-78"/>
            </a:endParaRPr>
          </a:p>
          <a:p>
            <a:pPr algn="just">
              <a:lnSpc>
                <a:spcPct val="150000"/>
              </a:lnSpc>
            </a:pPr>
            <a:r>
              <a:rPr lang="fa-IR" b="1" dirty="0" smtClean="0">
                <a:solidFill>
                  <a:schemeClr val="accent1"/>
                </a:solidFill>
                <a:cs typeface="B Mitra" pitchFamily="2" charset="-78"/>
              </a:rPr>
              <a:t>اگر می‌خواهیم عادت‌های غذایی سالمی را در پیش بگیریم باید یاد بگیریم که این تغییرات را به تدریج و کم‌کم وارد زندگی کنیم. در واقع پژوهش‌ها نشان می‌دهند که حدود 2 هفته تا یک ماه زمان لازم است تا تغییری جا بیفتد و تبدیل به عادت روزمره شود</a:t>
            </a:r>
            <a:r>
              <a:rPr lang="en-US" b="1" dirty="0" smtClean="0">
                <a:solidFill>
                  <a:schemeClr val="accent1"/>
                </a:solidFill>
                <a:cs typeface="B Mitra" pitchFamily="2" charset="-78"/>
              </a:rPr>
              <a:t>.</a:t>
            </a:r>
          </a:p>
          <a:p>
            <a:endParaRPr lang="fa-IR" dirty="0"/>
          </a:p>
        </p:txBody>
      </p:sp>
      <p:sp>
        <p:nvSpPr>
          <p:cNvPr id="11" name="Content Placeholder 5"/>
          <p:cNvSpPr>
            <a:spLocks noGrp="1"/>
          </p:cNvSpPr>
          <p:nvPr>
            <p:ph sz="quarter" idx="4"/>
          </p:nvPr>
        </p:nvSpPr>
        <p:spPr>
          <a:xfrm>
            <a:off x="5072066" y="1500174"/>
            <a:ext cx="3357554" cy="571504"/>
          </a:xfrm>
        </p:spPr>
        <p:txBody>
          <a:bodyPr>
            <a:noAutofit/>
          </a:bodyPr>
          <a:lstStyle/>
          <a:p>
            <a:pPr>
              <a:buNone/>
            </a:pPr>
            <a:r>
              <a:rPr lang="fa-IR" sz="3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تغذیه و سبک زندگی</a:t>
            </a:r>
          </a:p>
        </p:txBody>
      </p:sp>
      <p:pic>
        <p:nvPicPr>
          <p:cNvPr id="7" name="Picture 6" descr="download (7).jpg"/>
          <p:cNvPicPr>
            <a:picLocks noChangeAspect="1"/>
          </p:cNvPicPr>
          <p:nvPr/>
        </p:nvPicPr>
        <p:blipFill>
          <a:blip r:embed="rId2" cstate="print"/>
          <a:stretch>
            <a:fillRect/>
          </a:stretch>
        </p:blipFill>
        <p:spPr>
          <a:xfrm>
            <a:off x="1571604" y="714356"/>
            <a:ext cx="1996920" cy="1685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429124" y="1285861"/>
            <a:ext cx="4257676" cy="1643074"/>
          </a:xfrm>
        </p:spPr>
        <p:txBody>
          <a:bodyPr>
            <a:normAutofit fontScale="85000" lnSpcReduction="20000"/>
          </a:bodyPr>
          <a:lstStyle/>
          <a:p>
            <a:pPr marL="0" indent="0" algn="just">
              <a:lnSpc>
                <a:spcPct val="150000"/>
              </a:lnSpc>
              <a:buNone/>
            </a:pPr>
            <a:r>
              <a:rPr lang="fa-IR" sz="2000" b="1" dirty="0" smtClean="0">
                <a:solidFill>
                  <a:schemeClr val="accent1"/>
                </a:solidFill>
                <a:cs typeface="B Mitra" pitchFamily="2" charset="-78"/>
              </a:rPr>
              <a:t>یکی از مشکلات بزرگ تغییر سبک زندگی در زمینه‌ی تغذیه، یافتن مواد غذایی سالم برای جایگزین کردن مواد غذایی همیشگی برنامه‌ی غذایی است.</a:t>
            </a:r>
          </a:p>
        </p:txBody>
      </p:sp>
      <p:sp>
        <p:nvSpPr>
          <p:cNvPr id="7" name="Content Placeholder 3"/>
          <p:cNvSpPr>
            <a:spLocks noGrp="1"/>
          </p:cNvSpPr>
          <p:nvPr>
            <p:ph sz="half" idx="2"/>
          </p:nvPr>
        </p:nvSpPr>
        <p:spPr>
          <a:xfrm>
            <a:off x="785786" y="4286256"/>
            <a:ext cx="4257676" cy="1714512"/>
          </a:xfrm>
        </p:spPr>
        <p:txBody>
          <a:bodyPr>
            <a:normAutofit fontScale="85000" lnSpcReduction="20000"/>
          </a:bodyPr>
          <a:lstStyle/>
          <a:p>
            <a:pPr marL="0" indent="0" algn="just">
              <a:lnSpc>
                <a:spcPct val="170000"/>
              </a:lnSpc>
              <a:buNone/>
            </a:pPr>
            <a:r>
              <a:rPr lang="fa-IR" sz="2000" b="1" dirty="0" smtClean="0">
                <a:solidFill>
                  <a:schemeClr val="accent1"/>
                </a:solidFill>
                <a:cs typeface="B Mitra" pitchFamily="2" charset="-78"/>
              </a:rPr>
              <a:t> انتخاب غذای های خوشمزه و مغذی که برای سلامتی مناسب و برای حفظ بدن سالم، بهبود خلق و خو و کاهش خطر ابتلا به بیماری های در حال توسعه کمک می کند ضروری است</a:t>
            </a:r>
            <a:r>
              <a:rPr lang="en-US" sz="2000" b="1" dirty="0" smtClean="0">
                <a:solidFill>
                  <a:schemeClr val="accent1"/>
                </a:solidFill>
                <a:cs typeface="B Mitra" pitchFamily="2" charset="-78"/>
              </a:rPr>
              <a:t>.</a:t>
            </a:r>
          </a:p>
          <a:p>
            <a:endParaRPr lang="fa-IR" dirty="0"/>
          </a:p>
        </p:txBody>
      </p:sp>
      <p:pic>
        <p:nvPicPr>
          <p:cNvPr id="5" name="Picture 4" descr="images (1).png"/>
          <p:cNvPicPr>
            <a:picLocks noChangeAspect="1"/>
          </p:cNvPicPr>
          <p:nvPr/>
        </p:nvPicPr>
        <p:blipFill>
          <a:blip r:embed="rId2" cstate="print"/>
          <a:stretch>
            <a:fillRect/>
          </a:stretch>
        </p:blipFill>
        <p:spPr>
          <a:xfrm>
            <a:off x="1142976" y="2214554"/>
            <a:ext cx="2143140" cy="1716219"/>
          </a:xfrm>
          <a:prstGeom prst="rect">
            <a:avLst/>
          </a:prstGeom>
        </p:spPr>
      </p:pic>
      <p:pic>
        <p:nvPicPr>
          <p:cNvPr id="6" name="Picture 5" descr="download (10).jpg"/>
          <p:cNvPicPr>
            <a:picLocks noChangeAspect="1"/>
          </p:cNvPicPr>
          <p:nvPr/>
        </p:nvPicPr>
        <p:blipFill>
          <a:blip r:embed="rId3" cstate="print"/>
          <a:stretch>
            <a:fillRect/>
          </a:stretch>
        </p:blipFill>
        <p:spPr>
          <a:xfrm>
            <a:off x="1214414" y="857232"/>
            <a:ext cx="1857373" cy="18573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images (10).jpg"/>
          <p:cNvPicPr>
            <a:picLocks noChangeAspect="1"/>
          </p:cNvPicPr>
          <p:nvPr/>
        </p:nvPicPr>
        <p:blipFill>
          <a:blip r:embed="rId4" cstate="print"/>
          <a:stretch>
            <a:fillRect/>
          </a:stretch>
        </p:blipFill>
        <p:spPr>
          <a:xfrm>
            <a:off x="5929322" y="4000504"/>
            <a:ext cx="2143125" cy="2143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8" descr="images (5).jpg"/>
          <p:cNvPicPr>
            <a:picLocks noChangeAspect="1"/>
          </p:cNvPicPr>
          <p:nvPr/>
        </p:nvPicPr>
        <p:blipFill>
          <a:blip r:embed="rId5"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214810" y="1214422"/>
            <a:ext cx="4614866" cy="4286280"/>
          </a:xfrm>
        </p:spPr>
        <p:txBody>
          <a:bodyPr>
            <a:normAutofit/>
          </a:bodyPr>
          <a:lstStyle/>
          <a:p>
            <a:pPr marL="0" indent="0" algn="just">
              <a:lnSpc>
                <a:spcPct val="150000"/>
              </a:lnSpc>
              <a:buNone/>
            </a:pPr>
            <a:r>
              <a:rPr lang="fa-IR" sz="2000" b="1" dirty="0" smtClean="0">
                <a:solidFill>
                  <a:schemeClr val="accent1"/>
                </a:solidFill>
                <a:cs typeface="B Mitra" pitchFamily="2" charset="-78"/>
              </a:rPr>
              <a:t>از نگاه سازمانی جهانی بهداشت چالش اصلی سلامت امروزه در جهان بحث بیماری‌های غیرواگیر از قبیل بیماری‌های قلبی، فشار خون، دیابت، چاقی و اعتیاد است که مهمترین علت آن سبک زندگی غلط بوده و برای پیشگیری و درمان آن باید به اصلاح سبک زندگی پرداخت</a:t>
            </a:r>
            <a:r>
              <a:rPr lang="en-US" sz="2000" b="1" dirty="0" smtClean="0">
                <a:solidFill>
                  <a:schemeClr val="accent1"/>
                </a:solidFill>
                <a:cs typeface="B Mitra" pitchFamily="2" charset="-78"/>
              </a:rPr>
              <a:t>. </a:t>
            </a:r>
            <a:r>
              <a:rPr lang="fa-IR" sz="2000" b="1" dirty="0" smtClean="0">
                <a:solidFill>
                  <a:schemeClr val="accent1"/>
                </a:solidFill>
                <a:cs typeface="B Mitra" pitchFamily="2" charset="-78"/>
              </a:rPr>
              <a:t>اصلاح سبک زندگی غلط از جمله </a:t>
            </a:r>
            <a:r>
              <a:rPr lang="fa-IR" sz="2000" b="1" dirty="0" smtClean="0">
                <a:solidFill>
                  <a:srgbClr val="00B0F0"/>
                </a:solidFill>
                <a:effectLst>
                  <a:outerShdw blurRad="38100" dist="38100" dir="2700000" algn="tl">
                    <a:srgbClr val="000000">
                      <a:alpha val="43137"/>
                    </a:srgbClr>
                  </a:outerShdw>
                </a:effectLst>
                <a:cs typeface="B Mitra" pitchFamily="2" charset="-78"/>
              </a:rPr>
              <a:t>کم تحرکی و رژیم غذایی نامناسب</a:t>
            </a:r>
            <a:r>
              <a:rPr lang="fa-IR" sz="2000" b="1" dirty="0" smtClean="0">
                <a:solidFill>
                  <a:schemeClr val="accent1"/>
                </a:solidFill>
                <a:cs typeface="B Mitra" pitchFamily="2" charset="-78"/>
              </a:rPr>
              <a:t>، ضمن حفظ سلامتی و تندرستی، سبب زندگی بانشاط و شاداب می شود.</a:t>
            </a:r>
            <a:endParaRPr lang="en-US" sz="2000" b="1" dirty="0" smtClean="0">
              <a:solidFill>
                <a:schemeClr val="accent1"/>
              </a:solidFill>
              <a:cs typeface="B Mitra" pitchFamily="2" charset="-78"/>
            </a:endParaRPr>
          </a:p>
          <a:p>
            <a:endParaRPr lang="fa-IR" dirty="0"/>
          </a:p>
        </p:txBody>
      </p:sp>
      <p:pic>
        <p:nvPicPr>
          <p:cNvPr id="6" name="Picture 5" descr="images (13).jpg"/>
          <p:cNvPicPr>
            <a:picLocks noChangeAspect="1"/>
          </p:cNvPicPr>
          <p:nvPr/>
        </p:nvPicPr>
        <p:blipFill>
          <a:blip r:embed="rId2" cstate="print"/>
          <a:stretch>
            <a:fillRect/>
          </a:stretch>
        </p:blipFill>
        <p:spPr>
          <a:xfrm>
            <a:off x="714348" y="2857496"/>
            <a:ext cx="2457449" cy="1665304"/>
          </a:xfrm>
          <a:prstGeom prst="rect">
            <a:avLst/>
          </a:prstGeom>
          <a:ln>
            <a:noFill/>
          </a:ln>
          <a:effectLst>
            <a:outerShdw blurRad="292100" dist="139700" dir="2700000" algn="tl" rotWithShape="0">
              <a:srgbClr val="333333">
                <a:alpha val="65000"/>
              </a:srgbClr>
            </a:outerShdw>
          </a:effectLst>
        </p:spPr>
      </p:pic>
      <p:pic>
        <p:nvPicPr>
          <p:cNvPr id="8" name="Picture 7" descr="download (15).jpg"/>
          <p:cNvPicPr>
            <a:picLocks noChangeAspect="1"/>
          </p:cNvPicPr>
          <p:nvPr/>
        </p:nvPicPr>
        <p:blipFill>
          <a:blip r:embed="rId3" cstate="print"/>
          <a:stretch>
            <a:fillRect/>
          </a:stretch>
        </p:blipFill>
        <p:spPr>
          <a:xfrm>
            <a:off x="1428728" y="714356"/>
            <a:ext cx="2619375" cy="1743075"/>
          </a:xfrm>
          <a:prstGeom prst="rect">
            <a:avLst/>
          </a:prstGeom>
          <a:ln>
            <a:noFill/>
          </a:ln>
          <a:effectLst>
            <a:outerShdw blurRad="292100" dist="139700" dir="2700000" algn="tl" rotWithShape="0">
              <a:srgbClr val="333333">
                <a:alpha val="65000"/>
              </a:srgbClr>
            </a:outerShdw>
          </a:effectLst>
        </p:spPr>
      </p:pic>
      <p:pic>
        <p:nvPicPr>
          <p:cNvPr id="9" name="Picture 8" descr="images (14).jpg"/>
          <p:cNvPicPr>
            <a:picLocks noChangeAspect="1"/>
          </p:cNvPicPr>
          <p:nvPr/>
        </p:nvPicPr>
        <p:blipFill>
          <a:blip r:embed="rId4" cstate="print"/>
          <a:stretch>
            <a:fillRect/>
          </a:stretch>
        </p:blipFill>
        <p:spPr>
          <a:xfrm>
            <a:off x="1785918" y="4929198"/>
            <a:ext cx="2583746" cy="1428760"/>
          </a:xfrm>
          <a:prstGeom prst="rect">
            <a:avLst/>
          </a:prstGeom>
          <a:ln>
            <a:noFill/>
          </a:ln>
          <a:effectLst>
            <a:outerShdw blurRad="292100" dist="139700" dir="2700000" algn="tl" rotWithShape="0">
              <a:srgbClr val="333333">
                <a:alpha val="65000"/>
              </a:srgbClr>
            </a:outerShdw>
          </a:effectLst>
        </p:spPr>
      </p:pic>
      <p:pic>
        <p:nvPicPr>
          <p:cNvPr id="12" name="Picture 11" descr="images (5).jpg"/>
          <p:cNvPicPr>
            <a:picLocks noChangeAspect="1"/>
          </p:cNvPicPr>
          <p:nvPr/>
        </p:nvPicPr>
        <p:blipFill>
          <a:blip r:embed="rId5"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0694" y="1142984"/>
            <a:ext cx="3186106" cy="724648"/>
          </a:xfrm>
        </p:spPr>
        <p:txBody>
          <a:bodyPr>
            <a:normAutofit/>
          </a:bodyPr>
          <a:lstStyle/>
          <a:p>
            <a:pPr marL="274320" indent="-274320" algn="r">
              <a:spcBef>
                <a:spcPct val="20000"/>
              </a:spcBef>
              <a:buClr>
                <a:schemeClr val="accent3"/>
              </a:buClr>
              <a:buSzPct val="95000"/>
            </a:pPr>
            <a:r>
              <a:rPr lang="fa-IR" sz="3600" b="1" dirty="0" smtClean="0">
                <a:solidFill>
                  <a:schemeClr val="accent1">
                    <a:lumMod val="60000"/>
                    <a:lumOff val="40000"/>
                  </a:schemeClr>
                </a:solidFill>
                <a:effectLst>
                  <a:outerShdw blurRad="38100" dist="25400" dir="5400000" algn="tl" rotWithShape="0">
                    <a:srgbClr val="000000">
                      <a:alpha val="43000"/>
                    </a:srgbClr>
                  </a:outerShdw>
                </a:effectLst>
              </a:rPr>
              <a:t>چاقی و اضافه وزن</a:t>
            </a:r>
          </a:p>
        </p:txBody>
      </p:sp>
      <p:pic>
        <p:nvPicPr>
          <p:cNvPr id="14" name="Content Placeholder 13" descr="چاقی.jpg"/>
          <p:cNvPicPr>
            <a:picLocks noGrp="1" noChangeAspect="1"/>
          </p:cNvPicPr>
          <p:nvPr>
            <p:ph sz="half" idx="1"/>
          </p:nvPr>
        </p:nvPicPr>
        <p:blipFill>
          <a:blip r:embed="rId2" cstate="print"/>
          <a:stretch>
            <a:fillRect/>
          </a:stretch>
        </p:blipFill>
        <p:spPr>
          <a:xfrm>
            <a:off x="928662" y="928670"/>
            <a:ext cx="3245745" cy="50768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
        <p:nvSpPr>
          <p:cNvPr id="10" name="Rectangle 9"/>
          <p:cNvSpPr/>
          <p:nvPr/>
        </p:nvSpPr>
        <p:spPr>
          <a:xfrm>
            <a:off x="4500562" y="2071679"/>
            <a:ext cx="4286248" cy="5016758"/>
          </a:xfrm>
          <a:prstGeom prst="rect">
            <a:avLst/>
          </a:prstGeom>
        </p:spPr>
        <p:txBody>
          <a:bodyPr wrap="square">
            <a:spAutoFit/>
          </a:bodyPr>
          <a:lstStyle/>
          <a:p>
            <a:pPr algn="just">
              <a:lnSpc>
                <a:spcPct val="150000"/>
              </a:lnSpc>
            </a:pPr>
            <a:r>
              <a:rPr lang="fa-IR" sz="2000" b="1" dirty="0">
                <a:solidFill>
                  <a:schemeClr val="accent1"/>
                </a:solidFill>
                <a:cs typeface="B Mitra" pitchFamily="2" charset="-78"/>
              </a:rPr>
              <a:t>چاقی یکی از عارضه های اصلی زندگی مدرن و ماشینی است و تعداد زیادی از مردم به آن دچار شده </a:t>
            </a:r>
            <a:r>
              <a:rPr lang="fa-IR" sz="2000" b="1" dirty="0" smtClean="0">
                <a:solidFill>
                  <a:schemeClr val="accent1"/>
                </a:solidFill>
                <a:cs typeface="B Mitra" pitchFamily="2" charset="-78"/>
              </a:rPr>
              <a:t>اند.</a:t>
            </a:r>
          </a:p>
          <a:p>
            <a:pPr algn="just">
              <a:lnSpc>
                <a:spcPct val="150000"/>
              </a:lnSpc>
            </a:pPr>
            <a:endParaRPr lang="fa-IR" sz="2000" b="1" dirty="0">
              <a:solidFill>
                <a:schemeClr val="accent1"/>
              </a:solidFill>
              <a:cs typeface="B Mitra" pitchFamily="2" charset="-78"/>
            </a:endParaRPr>
          </a:p>
          <a:p>
            <a:pPr algn="just">
              <a:lnSpc>
                <a:spcPct val="150000"/>
              </a:lnSpc>
            </a:pPr>
            <a:r>
              <a:rPr lang="fa-IR" sz="2000" b="1" dirty="0" smtClean="0">
                <a:solidFill>
                  <a:schemeClr val="accent1"/>
                </a:solidFill>
                <a:cs typeface="B Mitra" pitchFamily="2" charset="-78"/>
              </a:rPr>
              <a:t>چاقی عبارت از شرایطی است که چربی اضافی در بدن به صورت وسیعی انباشته شده و با اثرات زیانبار بر سلامتی، می تواند موجب بیماری های مختلف و کاهش طول عمر شود. </a:t>
            </a:r>
          </a:p>
          <a:p>
            <a:pPr algn="just"/>
            <a:endParaRPr lang="fa-IR" dirty="0" smtClean="0">
              <a:solidFill>
                <a:schemeClr val="accent1"/>
              </a:solidFill>
              <a:cs typeface="B Mitra" pitchFamily="2" charset="-78"/>
            </a:endParaRPr>
          </a:p>
          <a:p>
            <a:pPr algn="just"/>
            <a:endParaRPr lang="fa-IR" sz="2200" b="1" dirty="0" smtClean="0">
              <a:solidFill>
                <a:schemeClr val="accent1"/>
              </a:solidFill>
              <a:cs typeface="B Mitra" pitchFamily="2" charset="-78"/>
            </a:endParaRPr>
          </a:p>
          <a:p>
            <a:pPr algn="just"/>
            <a:endParaRPr lang="fa-IR" sz="2200" b="1" dirty="0" smtClean="0">
              <a:solidFill>
                <a:schemeClr val="accent1"/>
              </a:solidFill>
              <a:cs typeface="B Mitra" pitchFamily="2" charset="-78"/>
            </a:endParaRPr>
          </a:p>
          <a:p>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48" y="1935480"/>
            <a:ext cx="4400552" cy="1493520"/>
          </a:xfrm>
        </p:spPr>
        <p:txBody>
          <a:bodyPr>
            <a:normAutofit lnSpcReduction="10000"/>
          </a:bodyPr>
          <a:lstStyle/>
          <a:p>
            <a:pPr>
              <a:lnSpc>
                <a:spcPct val="150000"/>
              </a:lnSpc>
              <a:buNone/>
            </a:pPr>
            <a:r>
              <a:rPr lang="fa-IR" sz="2200" b="1" dirty="0" smtClean="0">
                <a:solidFill>
                  <a:schemeClr val="accent1"/>
                </a:solidFill>
                <a:cs typeface="B Mitra" pitchFamily="2" charset="-78"/>
              </a:rPr>
              <a:t>معیار چاقی شاخص توده بدنی</a:t>
            </a:r>
            <a:r>
              <a:rPr lang="en-US" sz="2200" b="1" dirty="0" smtClean="0">
                <a:solidFill>
                  <a:schemeClr val="accent1"/>
                </a:solidFill>
                <a:cs typeface="B Mitra" pitchFamily="2" charset="-78"/>
              </a:rPr>
              <a:t>(BMI)</a:t>
            </a:r>
            <a:r>
              <a:rPr lang="fa-IR" sz="2200" b="1" dirty="0" smtClean="0">
                <a:solidFill>
                  <a:schemeClr val="accent1"/>
                </a:solidFill>
                <a:cs typeface="B Mitra" pitchFamily="2" charset="-78"/>
              </a:rPr>
              <a:t> است.</a:t>
            </a:r>
          </a:p>
          <a:p>
            <a:pPr>
              <a:lnSpc>
                <a:spcPct val="150000"/>
              </a:lnSpc>
              <a:buNone/>
            </a:pPr>
            <a:r>
              <a:rPr lang="fa-IR" sz="1800" dirty="0" smtClean="0">
                <a:solidFill>
                  <a:schemeClr val="accent1"/>
                </a:solidFill>
                <a:cs typeface="B Mitra" pitchFamily="2" charset="-78"/>
              </a:rPr>
              <a:t>وزن برحسب </a:t>
            </a:r>
            <a:r>
              <a:rPr lang="en-US" sz="1800" dirty="0" smtClean="0">
                <a:solidFill>
                  <a:schemeClr val="accent1"/>
                </a:solidFill>
                <a:cs typeface="B Mitra" pitchFamily="2" charset="-78"/>
              </a:rPr>
              <a:t>kg</a:t>
            </a:r>
            <a:endParaRPr lang="fa-IR" sz="1800" dirty="0" smtClean="0">
              <a:solidFill>
                <a:schemeClr val="accent1"/>
              </a:solidFill>
              <a:cs typeface="B Mitra" pitchFamily="2" charset="-78"/>
            </a:endParaRPr>
          </a:p>
          <a:p>
            <a:pPr>
              <a:lnSpc>
                <a:spcPct val="150000"/>
              </a:lnSpc>
              <a:buNone/>
            </a:pPr>
            <a:r>
              <a:rPr lang="fa-IR" sz="1800" dirty="0" smtClean="0">
                <a:solidFill>
                  <a:schemeClr val="accent1"/>
                </a:solidFill>
                <a:cs typeface="B Mitra" pitchFamily="2" charset="-78"/>
              </a:rPr>
              <a:t>قد برحسب متر</a:t>
            </a:r>
            <a:endParaRPr lang="en-US" sz="1800" dirty="0" smtClean="0">
              <a:solidFill>
                <a:schemeClr val="accent1"/>
              </a:solidFill>
              <a:cs typeface="B Mitra" pitchFamily="2" charset="-78"/>
            </a:endParaRPr>
          </a:p>
          <a:p>
            <a:endParaRPr lang="fa-IR" dirty="0"/>
          </a:p>
        </p:txBody>
      </p:sp>
      <p:pic>
        <p:nvPicPr>
          <p:cNvPr id="4" name="Picture 3" descr="download.png"/>
          <p:cNvPicPr>
            <a:picLocks noChangeAspect="1"/>
          </p:cNvPicPr>
          <p:nvPr/>
        </p:nvPicPr>
        <p:blipFill>
          <a:blip r:embed="rId2" cstate="print"/>
          <a:stretch>
            <a:fillRect/>
          </a:stretch>
        </p:blipFill>
        <p:spPr>
          <a:xfrm>
            <a:off x="1000100" y="1142984"/>
            <a:ext cx="2926328" cy="14631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images (4).png"/>
          <p:cNvPicPr>
            <a:picLocks noChangeAspect="1"/>
          </p:cNvPicPr>
          <p:nvPr/>
        </p:nvPicPr>
        <p:blipFill>
          <a:blip r:embed="rId3" cstate="print"/>
          <a:stretch>
            <a:fillRect/>
          </a:stretch>
        </p:blipFill>
        <p:spPr>
          <a:xfrm>
            <a:off x="2285984" y="3214686"/>
            <a:ext cx="4607751" cy="2571768"/>
          </a:xfrm>
          <a:prstGeom prst="rect">
            <a:avLst/>
          </a:prstGeom>
          <a:ln>
            <a:noFill/>
          </a:ln>
          <a:effectLst>
            <a:outerShdw blurRad="292100" dist="139700" dir="2700000" algn="tl" rotWithShape="0">
              <a:srgbClr val="333333">
                <a:alpha val="65000"/>
              </a:srgbClr>
            </a:outerShdw>
          </a:effectLst>
        </p:spPr>
      </p:pic>
      <p:pic>
        <p:nvPicPr>
          <p:cNvPr id="9" name="Picture 8" descr="images (5).jpg"/>
          <p:cNvPicPr>
            <a:picLocks noChangeAspect="1"/>
          </p:cNvPicPr>
          <p:nvPr/>
        </p:nvPicPr>
        <p:blipFill>
          <a:blip r:embed="rId4" cstate="print"/>
          <a:stretch>
            <a:fillRect/>
          </a:stretch>
        </p:blipFill>
        <p:spPr>
          <a:xfrm>
            <a:off x="285720" y="6146794"/>
            <a:ext cx="714380" cy="71120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0298" y="1000108"/>
            <a:ext cx="6300774" cy="1714512"/>
          </a:xfrm>
        </p:spPr>
        <p:txBody>
          <a:bodyPr>
            <a:normAutofit fontScale="85000" lnSpcReduction="10000"/>
          </a:bodyPr>
          <a:lstStyle/>
          <a:p>
            <a:pPr>
              <a:lnSpc>
                <a:spcPct val="150000"/>
              </a:lnSpc>
              <a:buNone/>
            </a:pPr>
            <a:r>
              <a:rPr lang="fa-IR" sz="1800" b="1" dirty="0" smtClean="0">
                <a:solidFill>
                  <a:schemeClr val="accent1"/>
                </a:solidFill>
                <a:cs typeface="B Mitra" pitchFamily="2" charset="-78"/>
              </a:rPr>
              <a:t>میزان چربی بدن با دستگاهی به نام بایوامپدانس قابل اندازه گیری است.</a:t>
            </a:r>
            <a:endParaRPr lang="fa-IR" sz="1600" b="1" dirty="0" smtClean="0">
              <a:solidFill>
                <a:schemeClr val="accent1"/>
              </a:solidFill>
              <a:cs typeface="B Mitra" pitchFamily="2" charset="-78"/>
            </a:endParaRPr>
          </a:p>
          <a:p>
            <a:pPr marL="273050" indent="-4763" algn="just">
              <a:lnSpc>
                <a:spcPct val="150000"/>
              </a:lnSpc>
              <a:buNone/>
            </a:pPr>
            <a:r>
              <a:rPr lang="fa-IR" sz="2000" dirty="0" smtClean="0">
                <a:solidFill>
                  <a:schemeClr val="accent1"/>
                </a:solidFill>
                <a:cs typeface="B Mitra" pitchFamily="2" charset="-78"/>
              </a:rPr>
              <a:t>میزان نرمال:</a:t>
            </a:r>
          </a:p>
          <a:p>
            <a:pPr marL="273050" indent="-4763" algn="just">
              <a:lnSpc>
                <a:spcPct val="150000"/>
              </a:lnSpc>
              <a:buNone/>
            </a:pPr>
            <a:r>
              <a:rPr lang="fa-IR" sz="2000" dirty="0" smtClean="0">
                <a:solidFill>
                  <a:schemeClr val="accent1"/>
                </a:solidFill>
                <a:cs typeface="B Mitra" pitchFamily="2" charset="-78"/>
              </a:rPr>
              <a:t>آقایان 12-18%</a:t>
            </a:r>
          </a:p>
          <a:p>
            <a:pPr marL="273050" indent="-4763" algn="just">
              <a:lnSpc>
                <a:spcPct val="150000"/>
              </a:lnSpc>
              <a:buNone/>
            </a:pPr>
            <a:r>
              <a:rPr lang="fa-IR" sz="2000" dirty="0" smtClean="0">
                <a:solidFill>
                  <a:schemeClr val="accent1"/>
                </a:solidFill>
                <a:cs typeface="B Mitra" pitchFamily="2" charset="-78"/>
              </a:rPr>
              <a:t>خانم ها 32-25% </a:t>
            </a:r>
          </a:p>
          <a:p>
            <a:pPr marL="273050" indent="-4763" algn="just">
              <a:buNone/>
            </a:pPr>
            <a:endParaRPr lang="fa-IR" sz="2400" dirty="0" smtClean="0">
              <a:solidFill>
                <a:schemeClr val="accent1"/>
              </a:solidFill>
              <a:cs typeface="B Mitra" pitchFamily="2" charset="-78"/>
            </a:endParaRPr>
          </a:p>
          <a:p>
            <a:pPr marL="273050" indent="-4763" algn="just">
              <a:buNone/>
            </a:pPr>
            <a:endParaRPr lang="fa-IR" sz="2400" dirty="0" smtClean="0">
              <a:solidFill>
                <a:schemeClr val="accent1"/>
              </a:solidFill>
              <a:cs typeface="B Mitra" pitchFamily="2" charset="-78"/>
            </a:endParaRPr>
          </a:p>
        </p:txBody>
      </p:sp>
      <p:sp>
        <p:nvSpPr>
          <p:cNvPr id="5" name="Rectangle 4"/>
          <p:cNvSpPr/>
          <p:nvPr/>
        </p:nvSpPr>
        <p:spPr>
          <a:xfrm>
            <a:off x="1000100" y="2714620"/>
            <a:ext cx="1143008" cy="428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7" name="Picture 6" descr="Untitled.png"/>
          <p:cNvPicPr>
            <a:picLocks noChangeAspect="1"/>
          </p:cNvPicPr>
          <p:nvPr/>
        </p:nvPicPr>
        <p:blipFill>
          <a:blip r:embed="rId2" cstate="print"/>
          <a:stretch>
            <a:fillRect/>
          </a:stretch>
        </p:blipFill>
        <p:spPr>
          <a:xfrm>
            <a:off x="5500694" y="3000372"/>
            <a:ext cx="2571768" cy="2513696"/>
          </a:xfrm>
          <a:prstGeom prst="rect">
            <a:avLst/>
          </a:prstGeom>
          <a:ln>
            <a:noFill/>
          </a:ln>
          <a:effectLst>
            <a:outerShdw blurRad="292100" dist="139700" dir="2700000" algn="tl" rotWithShape="0">
              <a:srgbClr val="333333">
                <a:alpha val="65000"/>
              </a:srgbClr>
            </a:outerShdw>
          </a:effectLst>
        </p:spPr>
      </p:pic>
      <p:pic>
        <p:nvPicPr>
          <p:cNvPr id="8" name="Picture 7" descr="images (5).jpg"/>
          <p:cNvPicPr>
            <a:picLocks noChangeAspect="1"/>
          </p:cNvPicPr>
          <p:nvPr/>
        </p:nvPicPr>
        <p:blipFill>
          <a:blip r:embed="rId3" cstate="print"/>
          <a:stretch>
            <a:fillRect/>
          </a:stretch>
        </p:blipFill>
        <p:spPr>
          <a:xfrm>
            <a:off x="285720" y="6146794"/>
            <a:ext cx="714380" cy="711205"/>
          </a:xfrm>
          <a:prstGeom prst="rect">
            <a:avLst/>
          </a:prstGeom>
          <a:ln>
            <a:noFill/>
          </a:ln>
          <a:effectLst>
            <a:softEdge rad="112500"/>
          </a:effectLst>
        </p:spPr>
      </p:pic>
      <p:sp>
        <p:nvSpPr>
          <p:cNvPr id="6" name="Content Placeholder 2"/>
          <p:cNvSpPr txBox="1">
            <a:spLocks/>
          </p:cNvSpPr>
          <p:nvPr/>
        </p:nvSpPr>
        <p:spPr>
          <a:xfrm>
            <a:off x="500034" y="1714488"/>
            <a:ext cx="4000528" cy="3286148"/>
          </a:xfrm>
          <a:prstGeom prst="rect">
            <a:avLst/>
          </a:prstGeom>
        </p:spPr>
        <p:txBody>
          <a:bodyPr vert="horz">
            <a:noAutofit/>
          </a:bodyPr>
          <a:lstStyle/>
          <a:p>
            <a:pPr marL="273050" marR="0" lvl="0" indent="-4763" algn="just"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1200" b="0"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b="1" i="0" u="none" strike="noStrike" kern="1200" cap="none" spc="0" normalizeH="0" baseline="0" noProof="0" dirty="0" smtClean="0">
                <a:ln>
                  <a:noFill/>
                </a:ln>
                <a:solidFill>
                  <a:schemeClr val="accent1"/>
                </a:solidFill>
                <a:effectLst/>
                <a:uLnTx/>
                <a:uFillTx/>
                <a:latin typeface="+mn-lt"/>
                <a:ea typeface="+mn-ea"/>
                <a:cs typeface="B Mitra" pitchFamily="2" charset="-78"/>
              </a:rPr>
              <a:t>وزن نرمال</a:t>
            </a: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800" b="1" i="0" u="none" strike="noStrike" kern="1200" cap="none" spc="0" normalizeH="0" baseline="0" noProof="0" dirty="0" smtClean="0">
              <a:ln>
                <a:noFill/>
              </a:ln>
              <a:solidFill>
                <a:schemeClr val="accent1"/>
              </a:solidFill>
              <a:effectLst/>
              <a:uLnTx/>
              <a:uFillTx/>
              <a:latin typeface="+mn-lt"/>
              <a:ea typeface="+mn-ea"/>
              <a:cs typeface="B Mitra" pitchFamily="2" charset="-78"/>
            </a:endParaRP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پیشگیری از 80% بیماری های قلبی از جمله سکته قلبی</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پیشگیری از دیابت نوع 2</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پیشگیری از 40% سرطان ها</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کاهش اضطراب و افسردگی</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بهبود عملکرد فیزیولوژیکی</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ارتقای کیفیت زندگی</a:t>
            </a:r>
          </a:p>
          <a:p>
            <a:pPr marL="361950" marR="0" lvl="0" indent="-188913" algn="r" defTabSz="914400" rtl="1" eaLnBrk="1" fontAlgn="auto" latinLnBrk="0" hangingPunct="1">
              <a:lnSpc>
                <a:spcPct val="170000"/>
              </a:lnSpc>
              <a:spcBef>
                <a:spcPct val="20000"/>
              </a:spcBef>
              <a:spcAft>
                <a:spcPts val="0"/>
              </a:spcAft>
              <a:buClr>
                <a:schemeClr val="accent3"/>
              </a:buClr>
              <a:buSzPct val="95000"/>
              <a:buFont typeface="Wingdings 2"/>
              <a:buNone/>
              <a:tabLst/>
              <a:defRPr/>
            </a:pPr>
            <a:r>
              <a:rPr kumimoji="0" lang="fa-IR" b="0" i="0" u="none" strike="noStrike" kern="1200" cap="none" spc="0" normalizeH="0" baseline="0" noProof="0" dirty="0" smtClean="0">
                <a:ln>
                  <a:noFill/>
                </a:ln>
                <a:solidFill>
                  <a:schemeClr val="accent1"/>
                </a:solidFill>
                <a:effectLst/>
                <a:uLnTx/>
                <a:uFillTx/>
                <a:latin typeface="+mn-lt"/>
                <a:ea typeface="+mn-ea"/>
                <a:cs typeface="B Mitra" pitchFamily="2" charset="-78"/>
              </a:rPr>
              <a:t>افزایش اعتماد به نفس</a:t>
            </a:r>
          </a:p>
          <a:p>
            <a:pPr marL="273050" marR="0" lvl="0" indent="-4763" algn="just"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1200" b="0" i="0" u="none" strike="noStrike" kern="1200" cap="none" spc="0" normalizeH="0" baseline="0" noProof="0" dirty="0" smtClean="0">
              <a:ln>
                <a:noFill/>
              </a:ln>
              <a:solidFill>
                <a:schemeClr val="accent1"/>
              </a:solidFill>
              <a:effectLst/>
              <a:uLnTx/>
              <a:uFillTx/>
              <a:latin typeface="+mn-lt"/>
              <a:ea typeface="+mn-ea"/>
              <a:cs typeface="B Mitr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979</TotalTime>
  <Words>1808</Words>
  <Application>Microsoft Office PowerPoint</Application>
  <PresentationFormat>On-screen Show (4:3)</PresentationFormat>
  <Paragraphs>150</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B Mitra</vt:lpstr>
      <vt:lpstr>Calibri</vt:lpstr>
      <vt:lpstr>Constantia</vt:lpstr>
      <vt:lpstr>Majalla UI</vt:lpstr>
      <vt:lpstr>Monotype Corsiva</vt:lpstr>
      <vt:lpstr>Traditional Arabic</vt:lpstr>
      <vt:lpstr>Wingdings 2</vt:lpstr>
      <vt:lpstr>Flow</vt:lpstr>
      <vt:lpstr>PowerPoint Presentation</vt:lpstr>
      <vt:lpstr>توصیه هایی برای بهبود سبک زندگی</vt:lpstr>
      <vt:lpstr>PowerPoint Presentation</vt:lpstr>
      <vt:lpstr>PowerPoint Presentation</vt:lpstr>
      <vt:lpstr>PowerPoint Presentation</vt:lpstr>
      <vt:lpstr>PowerPoint Presentation</vt:lpstr>
      <vt:lpstr>چاقی و اضافه وزن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توصیه هایی برای بهبود سبک زندگی</dc:title>
  <dc:creator>کارشناس آزمایشگاه - قدوسی فر</dc:creator>
  <cp:lastModifiedBy>كارشناس آزمايشگاه - نجفي</cp:lastModifiedBy>
  <cp:revision>262</cp:revision>
  <dcterms:created xsi:type="dcterms:W3CDTF">2019-09-25T05:11:30Z</dcterms:created>
  <dcterms:modified xsi:type="dcterms:W3CDTF">2021-02-28T06:45:41Z</dcterms:modified>
</cp:coreProperties>
</file>